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notesMasterIdLst>
    <p:notesMasterId r:id="rId57"/>
  </p:notesMasterIdLst>
  <p:handoutMasterIdLst>
    <p:handoutMasterId r:id="rId58"/>
  </p:handoutMasterIdLst>
  <p:sldIdLst>
    <p:sldId id="968" r:id="rId2"/>
    <p:sldId id="860" r:id="rId3"/>
    <p:sldId id="820" r:id="rId4"/>
    <p:sldId id="929" r:id="rId5"/>
    <p:sldId id="859" r:id="rId6"/>
    <p:sldId id="945" r:id="rId7"/>
    <p:sldId id="823" r:id="rId8"/>
    <p:sldId id="825" r:id="rId9"/>
    <p:sldId id="826" r:id="rId10"/>
    <p:sldId id="931" r:id="rId11"/>
    <p:sldId id="894" r:id="rId12"/>
    <p:sldId id="896" r:id="rId13"/>
    <p:sldId id="830" r:id="rId14"/>
    <p:sldId id="897" r:id="rId15"/>
    <p:sldId id="898" r:id="rId16"/>
    <p:sldId id="899" r:id="rId17"/>
    <p:sldId id="864" r:id="rId18"/>
    <p:sldId id="862" r:id="rId19"/>
    <p:sldId id="932" r:id="rId20"/>
    <p:sldId id="863" r:id="rId21"/>
    <p:sldId id="834" r:id="rId22"/>
    <p:sldId id="900" r:id="rId23"/>
    <p:sldId id="917" r:id="rId24"/>
    <p:sldId id="946" r:id="rId25"/>
    <p:sldId id="947" r:id="rId26"/>
    <p:sldId id="948" r:id="rId27"/>
    <p:sldId id="949" r:id="rId28"/>
    <p:sldId id="950" r:id="rId29"/>
    <p:sldId id="951" r:id="rId30"/>
    <p:sldId id="952" r:id="rId31"/>
    <p:sldId id="953" r:id="rId32"/>
    <p:sldId id="901" r:id="rId33"/>
    <p:sldId id="944" r:id="rId34"/>
    <p:sldId id="919" r:id="rId35"/>
    <p:sldId id="921" r:id="rId36"/>
    <p:sldId id="904" r:id="rId37"/>
    <p:sldId id="954" r:id="rId38"/>
    <p:sldId id="955" r:id="rId39"/>
    <p:sldId id="956" r:id="rId40"/>
    <p:sldId id="957" r:id="rId41"/>
    <p:sldId id="958" r:id="rId42"/>
    <p:sldId id="959" r:id="rId43"/>
    <p:sldId id="960" r:id="rId44"/>
    <p:sldId id="961" r:id="rId45"/>
    <p:sldId id="962" r:id="rId46"/>
    <p:sldId id="963" r:id="rId47"/>
    <p:sldId id="964" r:id="rId48"/>
    <p:sldId id="965" r:id="rId49"/>
    <p:sldId id="966" r:id="rId50"/>
    <p:sldId id="967" r:id="rId51"/>
    <p:sldId id="905" r:id="rId52"/>
    <p:sldId id="906" r:id="rId53"/>
    <p:sldId id="923" r:id="rId54"/>
    <p:sldId id="926" r:id="rId55"/>
    <p:sldId id="928" r:id="rId56"/>
  </p:sldIdLst>
  <p:sldSz cx="12192000" cy="6858000"/>
  <p:notesSz cx="7099300" cy="10234613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943" autoAdjust="0"/>
  </p:normalViewPr>
  <p:slideViewPr>
    <p:cSldViewPr>
      <p:cViewPr>
        <p:scale>
          <a:sx n="60" d="100"/>
          <a:sy n="60" d="100"/>
        </p:scale>
        <p:origin x="-872" y="-2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demo doesn’t show</a:t>
            </a:r>
            <a:r>
              <a:rPr lang="en-US" baseline="0" dirty="0" smtClean="0"/>
              <a:t> anything in action, it just shows the V and Q values.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demo generates the time-limited</a:t>
            </a:r>
            <a:r>
              <a:rPr lang="en-US" baseline="0" dirty="0" smtClean="0"/>
              <a:t> values for </a:t>
            </a:r>
            <a:r>
              <a:rPr lang="en-US" baseline="0" dirty="0" err="1" smtClean="0"/>
              <a:t>gridworld</a:t>
            </a:r>
            <a:r>
              <a:rPr lang="en-US" baseline="0" dirty="0" smtClean="0"/>
              <a:t> as snapshotted onto the next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Reward function different from the book :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r>
              <a:rPr lang="en-US" dirty="0" smtClean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Need to modify </a:t>
            </a:r>
            <a:r>
              <a:rPr lang="en-US" dirty="0" err="1" smtClean="0">
                <a:ea typeface="ＭＳ Ｐゴシック" pitchFamily="34" charset="-128"/>
              </a:rPr>
              <a:t>expectimax</a:t>
            </a:r>
            <a:r>
              <a:rPr lang="en-US" dirty="0" smtClean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zero living 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R(s) = the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living reward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[Note:</a:t>
            </a:r>
            <a:r>
              <a:rPr lang="en-US" baseline="0" dirty="0" smtClean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1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5" indent="0">
              <a:buNone/>
              <a:defRPr sz="1900"/>
            </a:lvl2pPr>
            <a:lvl3pPr marL="914309" indent="0">
              <a:buNone/>
              <a:defRPr sz="1600"/>
            </a:lvl3pPr>
            <a:lvl4pPr marL="1371464" indent="0">
              <a:buNone/>
              <a:defRPr sz="1500"/>
            </a:lvl4pPr>
            <a:lvl5pPr marL="1828618" indent="0">
              <a:buNone/>
              <a:defRPr sz="1500"/>
            </a:lvl5pPr>
            <a:lvl6pPr marL="2285774" indent="0">
              <a:buNone/>
              <a:defRPr sz="1500"/>
            </a:lvl6pPr>
            <a:lvl7pPr marL="2742926" indent="0">
              <a:buNone/>
              <a:defRPr sz="1500"/>
            </a:lvl7pPr>
            <a:lvl8pPr marL="3200080" indent="0">
              <a:buNone/>
              <a:defRPr sz="1500"/>
            </a:lvl8pPr>
            <a:lvl9pPr marL="365723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4" indent="0">
              <a:buNone/>
              <a:defRPr sz="2000"/>
            </a:lvl4pPr>
            <a:lvl5pPr marL="1828618" indent="0">
              <a:buNone/>
              <a:defRPr sz="2000"/>
            </a:lvl5pPr>
            <a:lvl6pPr marL="2285774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5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B Titr" pitchFamily="2" charset="-7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6" indent="-3428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B Zar" pitchFamily="2" charset="-78"/>
        </a:defRPr>
      </a:lvl1pPr>
      <a:lvl2pPr marL="742876" indent="-28572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  <a:cs typeface="B Zar" pitchFamily="2" charset="-78"/>
        </a:defRPr>
      </a:lvl2pPr>
      <a:lvl3pPr marL="1142886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  <a:cs typeface="B Zar" pitchFamily="2" charset="-78"/>
        </a:defRPr>
      </a:lvl3pPr>
      <a:lvl4pPr marL="1600040" indent="-22857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4pPr>
      <a:lvl5pPr marL="2057195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5pPr>
      <a:lvl6pPr marL="2514349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0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658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81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7.xml"/><Relationship Id="rId7" Type="http://schemas.openxmlformats.org/officeDocument/2006/relationships/image" Target="../media/image3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0.xml"/><Relationship Id="rId7" Type="http://schemas.openxmlformats.org/officeDocument/2006/relationships/image" Target="../media/image3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3.xm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tags" Target="../tags/tag15.xml"/><Relationship Id="rId10" Type="http://schemas.openxmlformats.org/officeDocument/2006/relationships/image" Target="../media/image42.png"/><Relationship Id="rId4" Type="http://schemas.openxmlformats.org/officeDocument/2006/relationships/tags" Target="../tags/tag14.xml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5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61.png"/><Relationship Id="rId26" Type="http://schemas.openxmlformats.org/officeDocument/2006/relationships/image" Target="../media/image68.png"/><Relationship Id="rId3" Type="http://schemas.openxmlformats.org/officeDocument/2006/relationships/tags" Target="../tags/tag23.xml"/><Relationship Id="rId21" Type="http://schemas.openxmlformats.org/officeDocument/2006/relationships/image" Target="../media/image83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60.png"/><Relationship Id="rId25" Type="http://schemas.openxmlformats.org/officeDocument/2006/relationships/image" Target="../media/image84.png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63.png"/><Relationship Id="rId29" Type="http://schemas.openxmlformats.org/officeDocument/2006/relationships/image" Target="../media/image8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66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67.png"/><Relationship Id="rId28" Type="http://schemas.openxmlformats.org/officeDocument/2006/relationships/image" Target="../media/image86.png"/><Relationship Id="rId10" Type="http://schemas.openxmlformats.org/officeDocument/2006/relationships/tags" Target="../tags/tag30.xml"/><Relationship Id="rId19" Type="http://schemas.openxmlformats.org/officeDocument/2006/relationships/image" Target="../media/image62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65.png"/><Relationship Id="rId27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tags" Target="../tags/tag39.xml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4.png"/><Relationship Id="rId4" Type="http://schemas.openxmlformats.org/officeDocument/2006/relationships/tags" Target="../tags/tag40.xml"/><Relationship Id="rId9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5"/>
            <a:ext cx="12192000" cy="1470025"/>
          </a:xfrm>
        </p:spPr>
        <p:txBody>
          <a:bodyPr/>
          <a:lstStyle/>
          <a:p>
            <a:pPr eaLnBrk="1" hangingPunct="1"/>
            <a:r>
              <a:rPr lang="fa-IR" dirty="0" smtClean="0"/>
              <a:t>هوش مصنوعی</a:t>
            </a: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fa-IR" sz="4300" dirty="0" smtClean="0"/>
              <a:t>فرآیندهای تصادفی مارکوف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943857"/>
            <a:ext cx="12192000" cy="76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dirty="0">
                <a:latin typeface="Calibri"/>
                <a:cs typeface="B Compset" pitchFamily="2" charset="-78"/>
              </a:rPr>
              <a:t>دانشگاه </a:t>
            </a:r>
            <a:r>
              <a:rPr lang="fa-IR" dirty="0" smtClean="0">
                <a:latin typeface="Calibri"/>
                <a:cs typeface="B Compset" pitchFamily="2" charset="-78"/>
              </a:rPr>
              <a:t>ایلام</a:t>
            </a:r>
            <a:endParaRPr lang="en-US" dirty="0" smtClean="0">
              <a:latin typeface="Calibri"/>
              <a:cs typeface="B Compset" pitchFamily="2" charset="-78"/>
            </a:endParaRPr>
          </a:p>
          <a:p>
            <a:pPr algn="ctr" rtl="1">
              <a:spcBef>
                <a:spcPct val="50000"/>
              </a:spcBef>
            </a:pPr>
            <a:r>
              <a:rPr lang="fa-IR" dirty="0" smtClean="0">
                <a:latin typeface="Calibri"/>
                <a:cs typeface="B Nazanin" pitchFamily="2" charset="-78"/>
              </a:rPr>
              <a:t>(در تهیه ی این اسلایدها از مطالب موجود در </a:t>
            </a:r>
            <a:r>
              <a:rPr lang="en-US" sz="1600" dirty="0" smtClean="0">
                <a:cs typeface="B Nazanin" pitchFamily="2" charset="-78"/>
              </a:rPr>
              <a:t>ai.berkeley.edu</a:t>
            </a:r>
            <a:r>
              <a:rPr lang="fa-IR" dirty="0" smtClean="0">
                <a:cs typeface="B Nazanin" pitchFamily="2" charset="-78"/>
              </a:rPr>
              <a:t> استفاده شده است)</a:t>
            </a:r>
            <a:endParaRPr lang="en-US" dirty="0">
              <a:latin typeface="Calibri"/>
              <a:cs typeface="B Nazanin" pitchFamily="2" charset="-78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2029968"/>
            <a:ext cx="7315200" cy="3913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088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مسابقه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latin typeface="Calibri"/>
              </a:rPr>
              <a:t>مثال: مسابقه</a:t>
            </a:r>
            <a:endParaRPr lang="en-US" dirty="0"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11379200" cy="4881564"/>
          </a:xfrm>
        </p:spPr>
        <p:txBody>
          <a:bodyPr/>
          <a:lstStyle/>
          <a:p>
            <a:pPr algn="r" rtl="1">
              <a:buClrTx/>
            </a:pPr>
            <a:r>
              <a:rPr lang="fa-IR" sz="20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هدف این ماشین حرکت سریع و طولانی مدت است. </a:t>
            </a:r>
            <a:endParaRPr lang="en-US" sz="2000" dirty="0" smtClean="0">
              <a:solidFill>
                <a:schemeClr val="tx1"/>
              </a:solidFill>
              <a:latin typeface="Calibri"/>
              <a:cs typeface="B Nazanin" pitchFamily="2" charset="-78"/>
            </a:endParaRPr>
          </a:p>
          <a:p>
            <a:pPr algn="r" rtl="1">
              <a:buClrTx/>
            </a:pPr>
            <a:r>
              <a:rPr lang="fa-IR" sz="20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حالتها: 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: </a:t>
            </a:r>
            <a:r>
              <a:rPr lang="fa-IR" sz="2000" dirty="0" smtClean="0">
                <a:solidFill>
                  <a:srgbClr val="00B0F0"/>
                </a:solidFill>
                <a:latin typeface="Calibri"/>
                <a:cs typeface="B Nazanin" pitchFamily="2" charset="-78"/>
              </a:rPr>
              <a:t>سرد، </a:t>
            </a:r>
            <a:r>
              <a:rPr lang="fa-IR" sz="20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گ</a:t>
            </a:r>
            <a:r>
              <a:rPr lang="fa-IR" sz="2000" dirty="0" smtClean="0">
                <a:solidFill>
                  <a:srgbClr val="7F2727"/>
                </a:solidFill>
                <a:latin typeface="Calibri"/>
                <a:cs typeface="B Nazanin" pitchFamily="2" charset="-78"/>
              </a:rPr>
              <a:t>رم، </a:t>
            </a:r>
            <a:r>
              <a:rPr lang="fa-IR" sz="20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جوش</a:t>
            </a:r>
            <a:endParaRPr lang="en-US" sz="2000" dirty="0" smtClean="0">
              <a:solidFill>
                <a:schemeClr val="tx1"/>
              </a:solidFill>
              <a:latin typeface="Calibri"/>
              <a:cs typeface="B Nazanin" pitchFamily="2" charset="-78"/>
            </a:endParaRPr>
          </a:p>
          <a:p>
            <a:pPr algn="r" rtl="1">
              <a:buClrTx/>
            </a:pPr>
            <a:r>
              <a:rPr lang="fa-IR" sz="20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اعمال: </a:t>
            </a:r>
            <a:r>
              <a:rPr lang="fa-IR" sz="2000" i="1" dirty="0" smtClean="0">
                <a:latin typeface="Calibri"/>
                <a:cs typeface="B Nazanin" pitchFamily="2" charset="-78"/>
              </a:rPr>
              <a:t>کند، </a:t>
            </a:r>
            <a:r>
              <a:rPr lang="fa-IR" sz="2000" i="1" dirty="0" smtClean="0">
                <a:solidFill>
                  <a:srgbClr val="C00000"/>
                </a:solidFill>
                <a:latin typeface="Calibri"/>
                <a:cs typeface="B Nazanin" pitchFamily="2" charset="-78"/>
              </a:rPr>
              <a:t>سریع</a:t>
            </a:r>
            <a:endParaRPr lang="en-US" sz="2000" i="1" dirty="0" smtClean="0">
              <a:solidFill>
                <a:srgbClr val="0000FF"/>
              </a:solidFill>
              <a:latin typeface="Calibri"/>
              <a:cs typeface="B Nazanin" pitchFamily="2" charset="-78"/>
            </a:endParaRPr>
          </a:p>
          <a:p>
            <a:pPr algn="r" rtl="1">
              <a:buClrTx/>
            </a:pPr>
            <a:r>
              <a:rPr lang="fa-IR" sz="2000" dirty="0" smtClean="0">
                <a:solidFill>
                  <a:schemeClr val="tx1"/>
                </a:solidFill>
                <a:latin typeface="Calibri"/>
                <a:cs typeface="B Nazanin" pitchFamily="2" charset="-78"/>
              </a:rPr>
              <a:t>حرکت سریع دوبرابر امتیاز دارد. </a:t>
            </a:r>
            <a:endParaRPr lang="en-US" sz="2000" dirty="0" smtClean="0">
              <a:solidFill>
                <a:schemeClr val="tx1"/>
              </a:solidFill>
              <a:latin typeface="Calibri"/>
              <a:cs typeface="B Nazanin" pitchFamily="2" charset="-78"/>
            </a:endParaRPr>
          </a:p>
          <a:p>
            <a:pPr algn="r" rtl="1"/>
            <a:endParaRPr lang="en-US" sz="2000" dirty="0">
              <a:latin typeface="Calibri"/>
              <a:cs typeface="B Nazanin" pitchFamily="2" charset="-7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4800" y="27432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  <a:endParaRPr lang="en-US" sz="2000" dirty="0">
                <a:solidFill>
                  <a:srgbClr val="00B0F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  <a:endParaRPr lang="en-US" sz="2000" dirty="0">
                <a:solidFill>
                  <a:srgbClr val="7F2727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Calibri"/>
                  <a:cs typeface="Calibri"/>
                </a:rPr>
                <a:t>Overheated</a:t>
              </a:r>
              <a:endParaRPr lang="en-US" sz="2000" dirty="0">
                <a:latin typeface="Calibri"/>
                <a:cs typeface="Calibri"/>
              </a:endParaRP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  <a:endParaRPr lang="en-US" dirty="0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  <a:endParaRPr lang="en-US" dirty="0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Search Tree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>
                <a:latin typeface="Calibri"/>
                <a:ea typeface="ＭＳ Ｐゴシック" pitchFamily="34" charset="-128"/>
              </a:rPr>
              <a:t>درخت جستجوی </a:t>
            </a:r>
            <a:r>
              <a:rPr lang="en-US" dirty="0" smtClean="0">
                <a:latin typeface="Calibri"/>
                <a:ea typeface="ＭＳ Ｐゴシック" pitchFamily="34" charset="-128"/>
              </a:rPr>
              <a:t>MDP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11201400" cy="4800600"/>
          </a:xfrm>
        </p:spPr>
        <p:txBody>
          <a:bodyPr/>
          <a:lstStyle/>
          <a:p>
            <a:pPr algn="r" rtl="1"/>
            <a:r>
              <a:rPr lang="fa-IR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هر حالت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MDP</a:t>
            </a:r>
            <a:r>
              <a:rPr lang="fa-IR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 </a:t>
            </a:r>
            <a:r>
              <a:rPr lang="fa-IR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تصویری از یک درخت جستجوی شبه </a:t>
            </a:r>
            <a:r>
              <a:rPr lang="en-US" sz="2400" dirty="0" err="1">
                <a:latin typeface="Calibri"/>
                <a:ea typeface="ＭＳ Ｐゴシック" pitchFamily="34" charset="-128"/>
                <a:cs typeface="B Nazanin" pitchFamily="2" charset="-78"/>
              </a:rPr>
              <a:t>expectimax</a:t>
            </a:r>
            <a:r>
              <a:rPr lang="fa-IR" sz="2400" dirty="0" smtClean="0">
                <a:latin typeface="Calibri"/>
                <a:ea typeface="ＭＳ Ｐゴシック" pitchFamily="34" charset="-128"/>
                <a:cs typeface="B Nazanin" pitchFamily="2" charset="-78"/>
              </a:rPr>
              <a:t> است.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3622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3498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7432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8100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41910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30622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3622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3340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8100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7150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3957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41910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 smtClean="0">
                <a:solidFill>
                  <a:srgbClr val="C00000"/>
                </a:solidFill>
                <a:latin typeface="Calibri"/>
                <a:cs typeface="Calibri"/>
              </a:rPr>
              <a:t>) called reward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6482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5304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3288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9624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6576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9720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5742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677316"/>
            <a:ext cx="2057400" cy="1442614"/>
          </a:xfrm>
          <a:prstGeom prst="rect">
            <a:avLst/>
          </a:prstGeom>
          <a:noFill/>
        </p:spPr>
      </p:pic>
      <p:sp>
        <p:nvSpPr>
          <p:cNvPr id="37" name="Text Box 30"/>
          <p:cNvSpPr txBox="1">
            <a:spLocks noChangeArrowheads="1"/>
          </p:cNvSpPr>
          <p:nvPr/>
        </p:nvSpPr>
        <p:spPr bwMode="auto">
          <a:xfrm>
            <a:off x="2110154" y="3290887"/>
            <a:ext cx="17760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(</a:t>
            </a:r>
            <a:r>
              <a:rPr lang="en-US" dirty="0" err="1" smtClean="0">
                <a:solidFill>
                  <a:srgbClr val="008000"/>
                </a:solidFill>
                <a:latin typeface="Calibri"/>
                <a:cs typeface="Calibri"/>
              </a:rPr>
              <a:t>s,a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) is a q-state</a:t>
            </a:r>
            <a:endParaRPr lang="en-US" i="1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سودمندی دنباله ای از اعمال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سودمندی یک دنباله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sz="2800" dirty="0" smtClean="0"/>
              <a:t>عامل چه نوع جوایزی را ترجیح بدهد؟</a:t>
            </a:r>
            <a:endParaRPr lang="en-US" sz="2800" dirty="0" smtClean="0"/>
          </a:p>
          <a:p>
            <a:pPr algn="r" rtl="1"/>
            <a:endParaRPr lang="en-US" sz="2800" dirty="0" smtClean="0"/>
          </a:p>
          <a:p>
            <a:pPr algn="r" rtl="1"/>
            <a:r>
              <a:rPr lang="fa-IR" sz="2800" dirty="0" smtClean="0"/>
              <a:t>کمتر یا بیشتر؟</a:t>
            </a:r>
            <a:endParaRPr lang="en-US" sz="2800" dirty="0" smtClean="0"/>
          </a:p>
          <a:p>
            <a:pPr algn="r" rtl="1"/>
            <a:endParaRPr lang="en-US" sz="2800" dirty="0" smtClean="0"/>
          </a:p>
          <a:p>
            <a:pPr algn="r" rtl="1"/>
            <a:r>
              <a:rPr lang="fa-IR" sz="2800" dirty="0" smtClean="0"/>
              <a:t>نقد یا نسیه؟</a:t>
            </a:r>
            <a:endParaRPr lang="en-US" sz="2800" dirty="0" smtClean="0"/>
          </a:p>
          <a:p>
            <a:pPr algn="r" rtl="1"/>
            <a:endParaRPr lang="en-US" sz="2800" dirty="0" smtClean="0"/>
          </a:p>
          <a:p>
            <a:pPr algn="r" rtl="1"/>
            <a:endParaRPr lang="en-US" sz="2800" dirty="0" smtClean="0"/>
          </a:p>
          <a:p>
            <a:pPr algn="r" rtl="1"/>
            <a:endParaRPr lang="en-US" sz="2800" dirty="0" smtClean="0"/>
          </a:p>
          <a:p>
            <a:pPr algn="r" rtl="1"/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54597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2, 2]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865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[2, 3, 4]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4992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4597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[0, 0, 1]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865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[1, 0, 0]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24992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 or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تخفیف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pPr algn="r" rtl="1"/>
            <a:r>
              <a:rPr lang="fa-IR" sz="2800" dirty="0" smtClean="0"/>
              <a:t>بیشینه کردن مجموع سودها عقلانی است.</a:t>
            </a:r>
          </a:p>
          <a:p>
            <a:pPr algn="r" rtl="1"/>
            <a:r>
              <a:rPr lang="fa-IR" sz="2800" dirty="0" smtClean="0"/>
              <a:t>همچنین، ترجیح دادن جوایز فعلی (نقد) به جوایز آینده (نسیه) عقلانی است.</a:t>
            </a:r>
            <a:endParaRPr lang="en-US" sz="2800" dirty="0" smtClean="0"/>
          </a:p>
          <a:p>
            <a:pPr algn="r" rtl="1"/>
            <a:r>
              <a:rPr lang="fa-IR" sz="2800" dirty="0" smtClean="0"/>
              <a:t>یک راه حل: میزان سودمندی با کذشت زمان به صورت نمایی کم شود.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ارزش فعلی</a:t>
            </a:r>
            <a:endParaRPr lang="en-US" sz="2400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ارزش ناشی از گام بعدی</a:t>
            </a:r>
            <a:endParaRPr lang="en-US" sz="2400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ارزش ناشی از دو گام بعدی</a:t>
            </a:r>
            <a:endParaRPr lang="en-US" sz="2400" dirty="0">
              <a:latin typeface="Calibri" pitchFamily="34" charset="0"/>
              <a:cs typeface="B Nazanin" pitchFamily="2" charset="-78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ea typeface="ＭＳ Ｐゴシック" pitchFamily="34" charset="-128"/>
              </a:rPr>
              <a:t>تخفیف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477000" y="1519873"/>
            <a:ext cx="4648200" cy="4525963"/>
          </a:xfrm>
        </p:spPr>
        <p:txBody>
          <a:bodyPr/>
          <a:lstStyle/>
          <a:p>
            <a:pPr algn="r" rtl="1"/>
            <a:r>
              <a:rPr lang="fa-IR" sz="2400" dirty="0" smtClean="0">
                <a:ea typeface="ＭＳ Ｐゴシック" pitchFamily="34" charset="-128"/>
              </a:rPr>
              <a:t>نحوه ی اعمال تخفیف</a:t>
            </a:r>
            <a:endParaRPr lang="en-US" sz="2400" dirty="0" smtClean="0">
              <a:ea typeface="ＭＳ Ｐゴシック" pitchFamily="34" charset="-128"/>
            </a:endParaRPr>
          </a:p>
          <a:p>
            <a:pPr lvl="1" algn="r" rtl="1"/>
            <a:r>
              <a:rPr lang="fa-IR" sz="2000" dirty="0" smtClean="0">
                <a:ea typeface="ＭＳ Ｐゴシック" pitchFamily="34" charset="-128"/>
              </a:rPr>
              <a:t>در صورتی که قرار باشد به حالت بعدی برویم، حایزه آن حالت را در فاکتور تخفیف ضرب می کنیم.</a:t>
            </a:r>
            <a:endParaRPr lang="en-US" sz="2000" dirty="0" smtClean="0">
              <a:ea typeface="ＭＳ Ｐゴシック" pitchFamily="34" charset="-128"/>
            </a:endParaRPr>
          </a:p>
          <a:p>
            <a:pPr lvl="1" algn="r" rtl="1"/>
            <a:endParaRPr lang="en-US" sz="2000" dirty="0" smtClean="0">
              <a:ea typeface="ＭＳ Ｐゴシック" pitchFamily="34" charset="-128"/>
            </a:endParaRPr>
          </a:p>
          <a:p>
            <a:pPr algn="r" rtl="1"/>
            <a:r>
              <a:rPr lang="fa-IR" sz="2400" dirty="0" smtClean="0">
                <a:ea typeface="ＭＳ Ｐゴシック" pitchFamily="34" charset="-128"/>
              </a:rPr>
              <a:t>چرا تخفیف؟</a:t>
            </a:r>
            <a:endParaRPr lang="en-US" sz="2400" dirty="0" smtClean="0">
              <a:ea typeface="ＭＳ Ｐゴシック" pitchFamily="34" charset="-128"/>
              <a:sym typeface="Symbol" pitchFamily="18" charset="2"/>
            </a:endParaRPr>
          </a:p>
          <a:p>
            <a:pPr lvl="1" algn="r" rtl="1"/>
            <a:r>
              <a:rPr lang="fa-IR" sz="2000" dirty="0" smtClean="0">
                <a:ea typeface="ＭＳ Ｐゴシック" pitchFamily="34" charset="-128"/>
                <a:sym typeface="Symbol" pitchFamily="18" charset="2"/>
              </a:rPr>
              <a:t>جوایزی که زودتر داده شوند سودمندی (یا ضرر) بیشتری دارند. </a:t>
            </a:r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pPr lvl="1" algn="r" rtl="1"/>
            <a:r>
              <a:rPr lang="fa-IR" sz="2000" dirty="0" smtClean="0">
                <a:ea typeface="ＭＳ Ｐゴシック" pitchFamily="34" charset="-128"/>
                <a:sym typeface="Symbol" pitchFamily="18" charset="2"/>
              </a:rPr>
              <a:t>باعث کمک به همگرایی الگوریتم می شود. </a:t>
            </a:r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pPr lvl="1" algn="r" rt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pPr algn="r" rtl="1"/>
            <a:r>
              <a:rPr lang="fa-IR" sz="2400" dirty="0" smtClean="0">
                <a:ea typeface="ＭＳ Ｐゴシック" pitchFamily="34" charset="-128"/>
                <a:sym typeface="Symbol" pitchFamily="18" charset="2"/>
              </a:rPr>
              <a:t>مثال: تخفیف  </a:t>
            </a:r>
            <a:r>
              <a:rPr lang="en-US" sz="2400" dirty="0" smtClean="0">
                <a:ea typeface="ＭＳ Ｐゴシック" pitchFamily="34" charset="-128"/>
                <a:sym typeface="Symbol" pitchFamily="18" charset="2"/>
              </a:rPr>
              <a:t>0.5</a:t>
            </a:r>
          </a:p>
          <a:p>
            <a:pPr lvl="1" algn="r" rt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 algn="r" rtl="1"/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35798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30480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30480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30480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4384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4132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3319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7620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8382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Theorem: if we assume </a:t>
            </a:r>
            <a:r>
              <a:rPr lang="en-US" sz="2800" dirty="0" smtClean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 smtClean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کوییز: تخفیف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pPr algn="r" rtl="1"/>
            <a:r>
              <a:rPr lang="fa-IR" sz="2800" dirty="0" smtClean="0"/>
              <a:t>با فرضیات زیر:</a:t>
            </a:r>
            <a:endParaRPr lang="en-US" sz="2800" dirty="0" smtClean="0"/>
          </a:p>
          <a:p>
            <a:pPr lvl="1" algn="r" rtl="1"/>
            <a:endParaRPr lang="en-US" sz="2400" dirty="0" smtClean="0"/>
          </a:p>
          <a:p>
            <a:pPr lvl="1" algn="r" rtl="1"/>
            <a:r>
              <a:rPr lang="fa-IR" sz="2400" dirty="0" smtClean="0"/>
              <a:t>اعمال: شرق و غرب – خروجیها در </a:t>
            </a:r>
            <a:r>
              <a:rPr lang="en-US" sz="2400" dirty="0" smtClean="0"/>
              <a:t>a</a:t>
            </a:r>
            <a:r>
              <a:rPr lang="fa-IR" sz="2400" dirty="0" smtClean="0"/>
              <a:t> و </a:t>
            </a:r>
            <a:r>
              <a:rPr lang="en-US" sz="2400" dirty="0" smtClean="0"/>
              <a:t>e</a:t>
            </a:r>
          </a:p>
          <a:p>
            <a:pPr lvl="1" algn="r" rtl="1"/>
            <a:r>
              <a:rPr lang="fa-IR" sz="2400" dirty="0" smtClean="0"/>
              <a:t>انتقالها: قطعی</a:t>
            </a:r>
            <a:endParaRPr lang="en-US" sz="2400" dirty="0" smtClean="0"/>
          </a:p>
          <a:p>
            <a:pPr algn="r" rtl="1"/>
            <a:endParaRPr lang="en-US" sz="2800" dirty="0"/>
          </a:p>
          <a:p>
            <a:pPr algn="r" rtl="1"/>
            <a:r>
              <a:rPr lang="fa-IR" sz="2800" dirty="0" smtClean="0"/>
              <a:t>اگر </a:t>
            </a:r>
            <a:r>
              <a:rPr lang="en-US" sz="2800" dirty="0" smtClean="0">
                <a:sym typeface="Symbol" charset="0"/>
              </a:rPr>
              <a:t></a:t>
            </a:r>
            <a:r>
              <a:rPr lang="en-US" sz="2800" dirty="0" smtClean="0"/>
              <a:t> = 1</a:t>
            </a:r>
            <a:r>
              <a:rPr lang="fa-IR" sz="2800" dirty="0" smtClean="0"/>
              <a:t> باشد، بهترین سیاست چیست؟</a:t>
            </a:r>
          </a:p>
          <a:p>
            <a:pPr lvl="2" algn="r" rtl="1"/>
            <a:endParaRPr lang="en-US" sz="2000" dirty="0" smtClean="0"/>
          </a:p>
          <a:p>
            <a:pPr algn="r" rtl="1"/>
            <a:r>
              <a:rPr lang="fa-IR" sz="2800" dirty="0"/>
              <a:t>اگر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</a:t>
            </a:r>
            <a:r>
              <a:rPr lang="en-US" sz="2800" dirty="0" smtClean="0"/>
              <a:t>0.1</a:t>
            </a:r>
            <a:r>
              <a:rPr lang="fa-IR" sz="2800" dirty="0" smtClean="0"/>
              <a:t> </a:t>
            </a:r>
            <a:r>
              <a:rPr lang="fa-IR" sz="2800" dirty="0"/>
              <a:t>باشد، بهترین سیاست چیست؟</a:t>
            </a:r>
          </a:p>
          <a:p>
            <a:pPr lvl="2" algn="r" rtl="1"/>
            <a:endParaRPr lang="en-US" sz="2000" dirty="0" smtClean="0"/>
          </a:p>
          <a:p>
            <a:pPr algn="r" rtl="1"/>
            <a:r>
              <a:rPr lang="fa-IR" sz="2800" dirty="0" smtClean="0"/>
              <a:t>برای چه مقداری از </a:t>
            </a:r>
            <a:r>
              <a:rPr lang="en-US" sz="2800" dirty="0" smtClean="0">
                <a:sym typeface="Symbol" charset="0"/>
              </a:rPr>
              <a:t></a:t>
            </a:r>
            <a:r>
              <a:rPr lang="en-US" sz="2800" dirty="0" smtClean="0">
                <a:latin typeface="cmmi10"/>
                <a:ea typeface="cmmi10"/>
                <a:cs typeface="cmmi10"/>
              </a:rPr>
              <a:t> </a:t>
            </a:r>
            <a:r>
              <a:rPr lang="fa-IR" sz="2800" dirty="0" smtClean="0"/>
              <a:t>  رفتن به شرق و راست به یک اندازه خوب است؟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81600" y="1268228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304800" y="1770321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447800" y="354399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4421176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ea typeface="ＭＳ Ｐゴシック" pitchFamily="34" charset="-128"/>
              </a:rPr>
              <a:t>جستجوی غیرقطعی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ea typeface="ＭＳ Ｐゴシック" pitchFamily="34" charset="-128"/>
              </a:rPr>
              <a:t>سودمندی نامتناهی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r" rtl="1">
              <a:buFont typeface="Wingdings" charset="0"/>
              <a:buChar char="§"/>
              <a:defRPr/>
            </a:pPr>
            <a:r>
              <a:rPr lang="fa-IR" sz="2800" dirty="0" smtClean="0"/>
              <a:t>اگر بازی تا ابد ادامه پیدا کند چه می شود؟ آیا میزان سود به بی نهایت می رسد؟</a:t>
            </a:r>
            <a:endParaRPr lang="en-US" sz="2800" dirty="0"/>
          </a:p>
          <a:p>
            <a:pPr lvl="3" algn="r" rtl="1">
              <a:buFont typeface="Wingdings" charset="0"/>
              <a:buChar char="§"/>
              <a:defRPr/>
            </a:pPr>
            <a:endParaRPr lang="en-US" sz="1000" dirty="0"/>
          </a:p>
          <a:p>
            <a:pPr algn="r" rtl="1">
              <a:buFont typeface="Wingdings" charset="0"/>
              <a:buChar char="§"/>
              <a:defRPr/>
            </a:pPr>
            <a:r>
              <a:rPr lang="fa-IR" sz="2800" dirty="0" smtClean="0"/>
              <a:t>راه حلها</a:t>
            </a:r>
            <a:endParaRPr lang="en-US" sz="2800" dirty="0"/>
          </a:p>
          <a:p>
            <a:pPr lvl="1" algn="r" rtl="1">
              <a:buFont typeface="Wingdings" charset="0"/>
              <a:buChar char="§"/>
              <a:defRPr/>
            </a:pPr>
            <a:r>
              <a:rPr lang="fa-IR" sz="2400" dirty="0" smtClean="0"/>
              <a:t>افق محدود: (شبیه جستجوی با عمق محدود)</a:t>
            </a:r>
          </a:p>
          <a:p>
            <a:pPr lvl="2" algn="r" rtl="1">
              <a:buFont typeface="Wingdings" charset="0"/>
              <a:buChar char="§"/>
              <a:defRPr/>
            </a:pPr>
            <a:r>
              <a:rPr lang="fa-IR" sz="2000" dirty="0" smtClean="0"/>
              <a:t>هر اپیزود بعد از زمان ثابت </a:t>
            </a:r>
            <a:r>
              <a:rPr lang="en-US" sz="2000" dirty="0" smtClean="0"/>
              <a:t>T</a:t>
            </a:r>
            <a:r>
              <a:rPr lang="fa-IR" sz="2000" dirty="0" smtClean="0"/>
              <a:t> (عمر) تمام می شود. </a:t>
            </a:r>
          </a:p>
          <a:p>
            <a:pPr lvl="2" algn="r" rtl="1">
              <a:buFont typeface="Wingdings" charset="0"/>
              <a:buChar char="§"/>
              <a:defRPr/>
            </a:pPr>
            <a:r>
              <a:rPr lang="fa-IR" sz="2000" dirty="0" smtClean="0"/>
              <a:t>منجر به سیاست غیر ایستا می شود (</a:t>
            </a:r>
            <a:r>
              <a:rPr lang="en-US" sz="2000" dirty="0">
                <a:sym typeface="Symbol" charset="0"/>
              </a:rPr>
              <a:t></a:t>
            </a:r>
            <a:r>
              <a:rPr lang="fa-IR" sz="2000" dirty="0" smtClean="0"/>
              <a:t> به زمان باقیمانده وابسته است)</a:t>
            </a:r>
            <a:endParaRPr lang="en-US" sz="2000" dirty="0"/>
          </a:p>
          <a:p>
            <a:pPr lvl="7" algn="r" rtl="1">
              <a:defRPr/>
            </a:pPr>
            <a:endParaRPr lang="en-US" sz="800" dirty="0" smtClean="0">
              <a:sym typeface="Symbol" charset="0"/>
            </a:endParaRPr>
          </a:p>
          <a:p>
            <a:pPr lvl="1" algn="r" rtl="1">
              <a:buFont typeface="Wingdings" charset="0"/>
              <a:buChar char="§"/>
              <a:defRPr/>
            </a:pPr>
            <a:r>
              <a:rPr lang="fa-IR" sz="2400" dirty="0" smtClean="0">
                <a:sym typeface="Symbol" charset="0"/>
              </a:rPr>
              <a:t>تخفیف : از </a:t>
            </a:r>
            <a:r>
              <a:rPr lang="en-US" sz="2400" dirty="0" smtClean="0">
                <a:sym typeface="Symbol" charset="0"/>
              </a:rPr>
              <a:t> 0 </a:t>
            </a:r>
            <a:r>
              <a:rPr lang="en-US" sz="2400" dirty="0">
                <a:sym typeface="Symbol" charset="0"/>
              </a:rPr>
              <a:t>&lt;  &lt; </a:t>
            </a:r>
            <a:r>
              <a:rPr lang="en-US" sz="2400" dirty="0" smtClean="0">
                <a:sym typeface="Symbol" charset="0"/>
              </a:rPr>
              <a:t>1</a:t>
            </a:r>
            <a:r>
              <a:rPr lang="fa-IR" sz="2400" dirty="0" smtClean="0">
                <a:sym typeface="Symbol" charset="0"/>
              </a:rPr>
              <a:t>استفاده کنید. </a:t>
            </a:r>
            <a:endParaRPr lang="en-US" sz="2400" dirty="0">
              <a:sym typeface="Symbol" charset="0"/>
            </a:endParaRPr>
          </a:p>
          <a:p>
            <a:pPr lvl="1" algn="r" rt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 algn="r" rt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 algn="r" rtl="1">
              <a:buFont typeface="Wingdings" charset="0"/>
              <a:buChar char="§"/>
              <a:defRPr/>
            </a:pPr>
            <a:r>
              <a:rPr lang="fa-IR" sz="2000" dirty="0" smtClean="0">
                <a:sym typeface="Symbol" charset="0"/>
              </a:rPr>
              <a:t>مقادیر کمتر </a:t>
            </a:r>
            <a:r>
              <a:rPr lang="en-US" sz="2000" dirty="0" smtClean="0">
                <a:sym typeface="Symbol" charset="0"/>
              </a:rPr>
              <a:t> </a:t>
            </a:r>
            <a:r>
              <a:rPr lang="fa-IR" sz="2000" dirty="0" smtClean="0">
                <a:sym typeface="Symbol" charset="0"/>
              </a:rPr>
              <a:t> بدین معناست که افق کوچکتر است و تمرکز ما روی انفاقات کوتاه مدت است. </a:t>
            </a:r>
          </a:p>
          <a:p>
            <a:pPr lvl="8" algn="r" rtl="1">
              <a:buClr>
                <a:srgbClr val="000000"/>
              </a:buClr>
              <a:defRPr/>
            </a:pPr>
            <a:endParaRPr lang="en-US" sz="800" dirty="0" smtClean="0">
              <a:solidFill>
                <a:srgbClr val="000000"/>
              </a:solidFill>
              <a:sym typeface="Symbol" charset="0"/>
            </a:endParaRPr>
          </a:p>
          <a:p>
            <a:pPr lvl="1" algn="r" rt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fa-IR" sz="2400" dirty="0" smtClean="0">
                <a:solidFill>
                  <a:srgbClr val="000000"/>
                </a:solidFill>
                <a:sym typeface="Symbol" charset="0"/>
              </a:rPr>
              <a:t>حالت جذب: تضمین این که به ازای هر سیاست، به یک حالت پایانی خواهیم رسید. (مثل داغ کردن ماشین)</a:t>
            </a:r>
          </a:p>
          <a:p>
            <a:pPr lvl="1" algn="r" rt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064385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2209800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>
                <a:ea typeface="ＭＳ Ｐゴシック" pitchFamily="34" charset="-128"/>
              </a:rPr>
              <a:t>یادآوری: تعاریف </a:t>
            </a:r>
            <a:r>
              <a:rPr lang="en-US" dirty="0" smtClean="0">
                <a:ea typeface="ＭＳ Ｐゴシック" pitchFamily="34" charset="-128"/>
              </a:rPr>
              <a:t>MDP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52994"/>
            <a:ext cx="11379200" cy="4729164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dirty="0" smtClean="0">
                <a:ea typeface="ＭＳ Ｐゴシック" pitchFamily="34" charset="-128"/>
              </a:rPr>
              <a:t>فرآیندهای تصادفی مارکوف:</a:t>
            </a:r>
            <a:endParaRPr lang="en-US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r>
              <a:rPr lang="fa-IR" dirty="0" smtClean="0">
                <a:ea typeface="ＭＳ Ｐゴシック" pitchFamily="34" charset="-128"/>
              </a:rPr>
              <a:t>مجموع ی حالتها </a:t>
            </a:r>
            <a:r>
              <a:rPr lang="en-US" dirty="0" smtClean="0">
                <a:ea typeface="ＭＳ Ｐゴシック" pitchFamily="34" charset="-128"/>
              </a:rPr>
              <a:t> S</a:t>
            </a:r>
          </a:p>
          <a:p>
            <a:pPr lvl="1" algn="r" rtl="1">
              <a:lnSpc>
                <a:spcPct val="80000"/>
              </a:lnSpc>
            </a:pPr>
            <a:r>
              <a:rPr lang="fa-IR" dirty="0" smtClean="0">
                <a:ea typeface="ＭＳ Ｐゴシック" pitchFamily="34" charset="-128"/>
              </a:rPr>
              <a:t>حالت شروع </a:t>
            </a:r>
            <a:r>
              <a:rPr lang="en-US" dirty="0" smtClean="0">
                <a:ea typeface="ＭＳ Ｐゴシック" pitchFamily="34" charset="-128"/>
              </a:rPr>
              <a:t>s</a:t>
            </a:r>
            <a:r>
              <a:rPr lang="en-US" baseline="-25000" dirty="0" smtClean="0">
                <a:ea typeface="ＭＳ Ｐゴシック" pitchFamily="34" charset="-128"/>
              </a:rPr>
              <a:t>0</a:t>
            </a:r>
          </a:p>
          <a:p>
            <a:pPr lvl="1" algn="r" rtl="1">
              <a:lnSpc>
                <a:spcPct val="80000"/>
              </a:lnSpc>
            </a:pPr>
            <a:r>
              <a:rPr lang="fa-IR" dirty="0" smtClean="0">
                <a:ea typeface="ＭＳ Ｐゴシック" pitchFamily="34" charset="-128"/>
              </a:rPr>
              <a:t>مجموعه اعمال </a:t>
            </a:r>
            <a:r>
              <a:rPr lang="en-US" dirty="0" smtClean="0">
                <a:ea typeface="ＭＳ Ｐゴシック" pitchFamily="34" charset="-128"/>
              </a:rPr>
              <a:t> A</a:t>
            </a:r>
          </a:p>
          <a:p>
            <a:pPr lvl="1" algn="r" rtl="1">
              <a:lnSpc>
                <a:spcPct val="80000"/>
              </a:lnSpc>
            </a:pPr>
            <a:r>
              <a:rPr lang="fa-IR" dirty="0" smtClean="0">
                <a:ea typeface="ＭＳ Ｐゴシック" pitchFamily="34" charset="-128"/>
              </a:rPr>
              <a:t>انتقالها </a:t>
            </a:r>
            <a:r>
              <a:rPr lang="en-US" dirty="0" smtClean="0">
                <a:ea typeface="ＭＳ Ｐゴシック" pitchFamily="34" charset="-128"/>
              </a:rPr>
              <a:t>P(s’</a:t>
            </a:r>
            <a:r>
              <a:rPr lang="en-US" altLang="ja-JP" dirty="0" smtClean="0">
                <a:ea typeface="ＭＳ Ｐゴシック" pitchFamily="34" charset="-128"/>
              </a:rPr>
              <a:t>|</a:t>
            </a:r>
            <a:r>
              <a:rPr lang="en-US" altLang="ja-JP" dirty="0" err="1" smtClean="0">
                <a:ea typeface="ＭＳ Ｐゴシック" pitchFamily="34" charset="-128"/>
              </a:rPr>
              <a:t>s,a</a:t>
            </a:r>
            <a:r>
              <a:rPr lang="en-US" altLang="ja-JP" dirty="0" smtClean="0">
                <a:ea typeface="ＭＳ Ｐゴシック" pitchFamily="34" charset="-128"/>
              </a:rPr>
              <a:t>) (or T(</a:t>
            </a:r>
            <a:r>
              <a:rPr lang="en-US" altLang="ja-JP" dirty="0" err="1" smtClean="0">
                <a:ea typeface="ＭＳ Ｐゴシック" pitchFamily="34" charset="-128"/>
              </a:rPr>
              <a:t>s,a,s</a:t>
            </a:r>
            <a:r>
              <a:rPr lang="en-US" altLang="ja-JP" dirty="0" smtClean="0">
                <a:ea typeface="ＭＳ Ｐゴシック" pitchFamily="34" charset="-128"/>
              </a:rPr>
              <a:t>’))</a:t>
            </a:r>
          </a:p>
          <a:p>
            <a:pPr lvl="1" algn="r" rtl="1">
              <a:lnSpc>
                <a:spcPct val="80000"/>
              </a:lnSpc>
            </a:pPr>
            <a:r>
              <a:rPr lang="fa-IR" dirty="0" smtClean="0">
                <a:ea typeface="ＭＳ Ｐゴシック" pitchFamily="34" charset="-128"/>
              </a:rPr>
              <a:t>جوایز </a:t>
            </a:r>
            <a:r>
              <a:rPr lang="en-US" dirty="0" smtClean="0">
                <a:ea typeface="ＭＳ Ｐゴシック" pitchFamily="34" charset="-128"/>
              </a:rPr>
              <a:t>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  <a:r>
              <a:rPr lang="fa-IR" altLang="ja-JP" dirty="0" smtClean="0">
                <a:ea typeface="ＭＳ Ｐゴシック" pitchFamily="34" charset="-128"/>
              </a:rPr>
              <a:t> (و تخفیف </a:t>
            </a:r>
            <a:r>
              <a:rPr lang="en-US" altLang="ja-JP" dirty="0" smtClean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fa-IR" altLang="ja-JP" dirty="0" smtClean="0">
                <a:ea typeface="ＭＳ Ｐゴシック" pitchFamily="34" charset="-128"/>
              </a:rPr>
              <a:t>)</a:t>
            </a:r>
            <a:endParaRPr lang="en-US" altLang="ja-JP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endParaRPr lang="en-US" baseline="-25000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endParaRPr lang="en-US" baseline="-25000" dirty="0" smtClean="0">
              <a:ea typeface="ＭＳ Ｐゴシック" pitchFamily="34" charset="-128"/>
            </a:endParaRPr>
          </a:p>
          <a:p>
            <a:pPr algn="r" rtl="1">
              <a:lnSpc>
                <a:spcPct val="80000"/>
              </a:lnSpc>
            </a:pPr>
            <a:r>
              <a:rPr lang="fa-IR" dirty="0" smtClean="0">
                <a:ea typeface="ＭＳ Ｐゴシック" pitchFamily="34" charset="-128"/>
              </a:rPr>
              <a:t>مقادیر:</a:t>
            </a:r>
            <a:endParaRPr lang="en-US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r>
              <a:rPr lang="fa-IR" dirty="0" smtClean="0">
                <a:ea typeface="ＭＳ Ｐゴシック" pitchFamily="34" charset="-128"/>
              </a:rPr>
              <a:t>سیاست = انتخاب عمل برای هر حالت</a:t>
            </a:r>
          </a:p>
          <a:p>
            <a:pPr lvl="1" algn="r" rtl="1">
              <a:lnSpc>
                <a:spcPct val="80000"/>
              </a:lnSpc>
            </a:pPr>
            <a:r>
              <a:rPr lang="fa-IR" dirty="0" smtClean="0">
                <a:ea typeface="ＭＳ Ｐゴシック" pitchFamily="34" charset="-128"/>
              </a:rPr>
              <a:t>سودمندی = جمع سودهای (تخفیفی)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685800" y="1420776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حل </a:t>
            </a:r>
            <a:r>
              <a:rPr lang="en-US" dirty="0" smtClean="0"/>
              <a:t>MDPs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مقادیر بهینه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29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r" defTabSz="914400" rtl="1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B Nazanin" pitchFamily="2" charset="-78"/>
            </a:endParaRPr>
          </a:p>
          <a:p>
            <a:pPr marL="342882" marR="0" lvl="0" indent="-342882" algn="r" defTabSz="914400" rtl="1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a-I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B Nazanin" pitchFamily="2" charset="-78"/>
              </a:rPr>
              <a:t>ارزش حالت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B Nazanin" pitchFamily="2" charset="-78"/>
              </a:rPr>
              <a:t>s</a:t>
            </a:r>
            <a:r>
              <a:rPr kumimoji="0" lang="fa-I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B Nazanin" pitchFamily="2" charset="-78"/>
              </a:rPr>
              <a:t>: 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B Nazanin" pitchFamily="2" charset="-78"/>
            </a:endParaRPr>
          </a:p>
          <a:p>
            <a:pPr marL="742913" marR="0" lvl="1" indent="-285737" algn="r" defTabSz="914400" rtl="1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V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(s)</a:t>
            </a:r>
            <a:r>
              <a:rPr kumimoji="0" lang="fa-IR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 </a:t>
            </a:r>
            <a:r>
              <a:rPr lang="fa-IR" sz="2800" kern="0" dirty="0" smtClean="0">
                <a:latin typeface="Calibri" pitchFamily="34" charset="0"/>
                <a:cs typeface="B Nazanin" pitchFamily="2" charset="-78"/>
              </a:rPr>
              <a:t>= سودمندی مورد انتظار در صورت شروع از </a:t>
            </a:r>
            <a:r>
              <a:rPr lang="en-US" sz="2800" kern="0" dirty="0" smtClean="0">
                <a:latin typeface="Calibri" pitchFamily="34" charset="0"/>
                <a:cs typeface="B Nazanin" pitchFamily="2" charset="-78"/>
              </a:rPr>
              <a:t>s</a:t>
            </a:r>
            <a:r>
              <a:rPr lang="fa-IR" sz="2800" kern="0" dirty="0" smtClean="0">
                <a:latin typeface="Calibri" pitchFamily="34" charset="0"/>
                <a:cs typeface="B Nazanin" pitchFamily="2" charset="-78"/>
              </a:rPr>
              <a:t> و انجام رفتارهای بهینه در ادامه</a:t>
            </a:r>
          </a:p>
          <a:p>
            <a:pPr marL="342882" marR="0" lvl="0" indent="-342882" algn="r" defTabSz="914400" rtl="1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B Nazanin" pitchFamily="2" charset="-78"/>
            </a:endParaRPr>
          </a:p>
          <a:p>
            <a:pPr marL="342882" marR="0" lvl="0" indent="-342882" algn="r" defTabSz="914400" rtl="1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a-I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B Nazanin" pitchFamily="2" charset="-78"/>
              </a:rPr>
              <a:t>ارزش (سودمندی) حالت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B Nazanin" pitchFamily="2" charset="-78"/>
              </a:rPr>
              <a:t>q</a:t>
            </a:r>
            <a:r>
              <a:rPr kumimoji="0" lang="fa-IR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B Nazanin" pitchFamily="2" charset="-78"/>
              </a:rPr>
              <a:t>:</a:t>
            </a:r>
            <a:r>
              <a:rPr kumimoji="0" lang="fa-IR" sz="2800" b="0" i="0" u="none" strike="noStrike" kern="0" cap="none" spc="0" normalizeH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B Nazanin" pitchFamily="2" charset="-78"/>
              </a:rPr>
              <a:t> </a:t>
            </a:r>
          </a:p>
          <a:p>
            <a:pPr marL="742913" lvl="1" indent="-285737" algn="r" rtl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Q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(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s,a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)</a:t>
            </a:r>
            <a:r>
              <a:rPr kumimoji="0" lang="fa-I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 =  </a:t>
            </a:r>
            <a:r>
              <a:rPr lang="fa-IR" sz="2800" kern="0" dirty="0">
                <a:latin typeface="Calibri" pitchFamily="34" charset="0"/>
                <a:cs typeface="B Nazanin" pitchFamily="2" charset="-78"/>
              </a:rPr>
              <a:t>سودمندی مورد انتظار در صورت </a:t>
            </a:r>
            <a:r>
              <a:rPr lang="fa-IR" sz="2800" kern="0" dirty="0" smtClean="0">
                <a:latin typeface="Calibri" pitchFamily="34" charset="0"/>
                <a:cs typeface="B Nazanin" pitchFamily="2" charset="-78"/>
              </a:rPr>
              <a:t>انجام عمل </a:t>
            </a:r>
            <a:r>
              <a:rPr lang="en-US" sz="2800" kern="0" dirty="0" smtClean="0">
                <a:latin typeface="Calibri" pitchFamily="34" charset="0"/>
                <a:cs typeface="B Nazanin" pitchFamily="2" charset="-78"/>
              </a:rPr>
              <a:t>a</a:t>
            </a:r>
            <a:r>
              <a:rPr lang="fa-IR" sz="2800" kern="0" dirty="0" smtClean="0">
                <a:latin typeface="Calibri" pitchFamily="34" charset="0"/>
                <a:cs typeface="B Nazanin" pitchFamily="2" charset="-78"/>
              </a:rPr>
              <a:t> در حالت </a:t>
            </a:r>
            <a:r>
              <a:rPr lang="en-US" sz="2800" kern="0" dirty="0" smtClean="0">
                <a:latin typeface="Calibri" pitchFamily="34" charset="0"/>
                <a:cs typeface="B Nazanin" pitchFamily="2" charset="-78"/>
              </a:rPr>
              <a:t>s</a:t>
            </a:r>
            <a:r>
              <a:rPr lang="fa-IR" sz="2800" kern="0" dirty="0" smtClean="0">
                <a:latin typeface="Calibri" pitchFamily="34" charset="0"/>
                <a:cs typeface="B Nazanin" pitchFamily="2" charset="-78"/>
              </a:rPr>
              <a:t> </a:t>
            </a:r>
            <a:r>
              <a:rPr lang="fa-IR" sz="2800" kern="0" dirty="0">
                <a:latin typeface="Calibri" pitchFamily="34" charset="0"/>
                <a:cs typeface="B Nazanin" pitchFamily="2" charset="-78"/>
              </a:rPr>
              <a:t>و </a:t>
            </a:r>
            <a:r>
              <a:rPr lang="fa-IR" sz="2800" kern="0" dirty="0" smtClean="0">
                <a:latin typeface="Calibri" pitchFamily="34" charset="0"/>
                <a:cs typeface="B Nazanin" pitchFamily="2" charset="-78"/>
              </a:rPr>
              <a:t>اتخاذ رفتارهای بهینه در ادامه</a:t>
            </a:r>
            <a:endParaRPr lang="fa-IR" sz="2800" kern="0" dirty="0">
              <a:latin typeface="Calibri" pitchFamily="34" charset="0"/>
              <a:cs typeface="B Nazanin" pitchFamily="2" charset="-78"/>
            </a:endParaRPr>
          </a:p>
          <a:p>
            <a:pPr marL="742913" marR="0" lvl="1" indent="-285737" algn="r" defTabSz="914400" rtl="1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  <a:cs typeface="B Nazanin" pitchFamily="2" charset="-78"/>
            </a:endParaRPr>
          </a:p>
          <a:p>
            <a:pPr marL="342882" marR="0" lvl="0" indent="-342882" algn="r" defTabSz="914400" rtl="1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a-I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B Nazanin" pitchFamily="2" charset="-78"/>
              </a:rPr>
              <a:t>سیاست بهینه: 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B Nazanin" pitchFamily="2" charset="-78"/>
            </a:endParaRPr>
          </a:p>
          <a:p>
            <a:pPr marL="742913" marR="0" lvl="1" indent="-285737" algn="r" defTabSz="914400" rtl="1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(s)</a:t>
            </a:r>
            <a:r>
              <a:rPr kumimoji="0" lang="fa-I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 = </a:t>
            </a:r>
            <a:r>
              <a:rPr lang="fa-IR" sz="2800" kern="0" dirty="0" smtClean="0">
                <a:latin typeface="Calibri" pitchFamily="34" charset="0"/>
                <a:cs typeface="B Nazanin" pitchFamily="2" charset="-78"/>
              </a:rPr>
              <a:t>تعیین </a:t>
            </a:r>
            <a:r>
              <a:rPr kumimoji="0" lang="fa-IR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عمل</a:t>
            </a:r>
            <a:r>
              <a:rPr kumimoji="0" lang="fa-IR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 بهینه برای حالت 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B Nazanin" pitchFamily="2" charset="-78"/>
              </a:rPr>
              <a:t>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801813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684338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573088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1450975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1976438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1333500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5175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1455738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1014413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1455738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1743075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2152650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2060575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1625600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457200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1333500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1858963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2792413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993775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2792413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2792413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دموی دنیای گرید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1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دموی دنیای گرید</a:t>
            </a:r>
            <a:endParaRPr lang="en-US" dirty="0"/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1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دموی دنیای گرید</a:t>
            </a:r>
            <a:endParaRPr lang="en-US" dirty="0"/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1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دموی دنیای گرید</a:t>
            </a:r>
            <a:endParaRPr lang="en-US" dirty="0"/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1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دموی دنیای گرید</a:t>
            </a:r>
            <a:endParaRPr lang="en-US" dirty="0"/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دموی دنیای گرید</a:t>
            </a:r>
            <a:endParaRPr lang="en-US" dirty="0"/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1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ea typeface="ＭＳ Ｐゴシック" pitchFamily="34" charset="-128"/>
              </a:rPr>
              <a:t>مثال:گرید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531" y="1657899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5334000" y="1371600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sz="2000" dirty="0" smtClean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شبیه مارپیچ</a:t>
            </a:r>
            <a:endParaRPr lang="en-US" sz="2000" dirty="0" smtClean="0">
              <a:solidFill>
                <a:schemeClr val="accent2"/>
              </a:solidFill>
              <a:latin typeface="Calibri" pitchFamily="34" charset="0"/>
              <a:cs typeface="B Nazanin" pitchFamily="2" charset="-78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fa-IR" dirty="0" smtClean="0">
                <a:latin typeface="Calibri" pitchFamily="34" charset="0"/>
                <a:cs typeface="B Nazanin" pitchFamily="2" charset="-78"/>
              </a:rPr>
              <a:t>عامل در یک گرید زندگی می کند. </a:t>
            </a:r>
          </a:p>
          <a:p>
            <a:pPr marL="800100" lvl="1" indent="-342900" algn="r" rtl="1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fa-IR" dirty="0" smtClean="0">
                <a:latin typeface="Calibri" pitchFamily="34" charset="0"/>
                <a:cs typeface="B Nazanin" pitchFamily="2" charset="-78"/>
              </a:rPr>
              <a:t>دیوارها مسیر عامل را مسدود می کنند. </a:t>
            </a:r>
            <a:endParaRPr lang="en-US" dirty="0">
              <a:latin typeface="Calibri" pitchFamily="34" charset="0"/>
              <a:cs typeface="B Nazanin" pitchFamily="2" charset="-78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  <a:cs typeface="B Nazanin" pitchFamily="2" charset="-78"/>
            </a:endParaRPr>
          </a:p>
          <a:p>
            <a:pPr marL="342900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sz="2000" dirty="0" smtClean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حرکات دارای خطا: </a:t>
            </a:r>
            <a:r>
              <a:rPr lang="fa-IR" altLang="ja-JP" sz="2000" dirty="0" smtClean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اعمال همیشه طبق برنامه پیش نمی روند.</a:t>
            </a:r>
          </a:p>
          <a:p>
            <a:pPr marL="800100" lvl="1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dirty="0" smtClean="0">
                <a:latin typeface="Calibri" pitchFamily="34" charset="0"/>
                <a:cs typeface="B Nazanin" pitchFamily="2" charset="-78"/>
              </a:rPr>
              <a:t>در 80% اوقات وقتی می خواهیم به شما برویم این اتفاق خواهد افتاد. اما 20% هم احتمال دارد به شرق یا غرب (عمود بر مسیر انتخاب شده) برویم.</a:t>
            </a:r>
          </a:p>
          <a:p>
            <a:pPr marL="800100" lvl="1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dirty="0" smtClean="0">
                <a:latin typeface="Calibri" pitchFamily="34" charset="0"/>
                <a:cs typeface="B Nazanin" pitchFamily="2" charset="-78"/>
              </a:rPr>
              <a:t> 10% به شرق و 10% به غرب. </a:t>
            </a:r>
          </a:p>
          <a:p>
            <a:pPr marL="800100" lvl="1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dirty="0" smtClean="0">
                <a:latin typeface="Calibri" pitchFamily="34" charset="0"/>
                <a:cs typeface="B Nazanin" pitchFamily="2" charset="-78"/>
              </a:rPr>
              <a:t>اگر مسیر </a:t>
            </a:r>
            <a:r>
              <a:rPr lang="fa-IR" dirty="0" smtClean="0">
                <a:latin typeface="Calibri" pitchFamily="34" charset="0"/>
                <a:cs typeface="B Nazanin" pitchFamily="2" charset="-78"/>
              </a:rPr>
              <a:t>انتخاب </a:t>
            </a:r>
            <a:r>
              <a:rPr lang="fa-IR" dirty="0" smtClean="0">
                <a:latin typeface="Calibri" pitchFamily="34" charset="0"/>
                <a:cs typeface="B Nazanin" pitchFamily="2" charset="-78"/>
              </a:rPr>
              <a:t>شده رو به دیوار باشد، عامل در همین خانه می ماند. </a:t>
            </a:r>
            <a:endParaRPr lang="en-US" dirty="0" smtClean="0">
              <a:latin typeface="Calibri" pitchFamily="34" charset="0"/>
              <a:cs typeface="B Nazanin" pitchFamily="2" charset="-78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  <a:cs typeface="B Nazanin" pitchFamily="2" charset="-78"/>
            </a:endParaRPr>
          </a:p>
          <a:p>
            <a:pPr marL="342900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sz="2000" dirty="0" smtClean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عامل در هر گام یک جایزه دریافت می کند. </a:t>
            </a:r>
            <a:endParaRPr lang="en-US" sz="2000" dirty="0" smtClean="0">
              <a:solidFill>
                <a:schemeClr val="accent2"/>
              </a:solidFill>
              <a:latin typeface="Calibri" pitchFamily="34" charset="0"/>
              <a:cs typeface="B Nazanin" pitchFamily="2" charset="-78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fa-IR" dirty="0" smtClean="0">
                <a:latin typeface="Calibri" pitchFamily="34" charset="0"/>
                <a:cs typeface="B Nazanin" pitchFamily="2" charset="-78"/>
              </a:rPr>
              <a:t>در هر گام یک امتیاز زنده بودن دریافت می کند.</a:t>
            </a:r>
          </a:p>
          <a:p>
            <a:pPr marL="800100" lvl="1" indent="-342900" algn="r" rtl="1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fa-IR" dirty="0" smtClean="0">
                <a:latin typeface="Calibri" pitchFamily="34" charset="0"/>
                <a:cs typeface="B Nazanin" pitchFamily="2" charset="-78"/>
              </a:rPr>
              <a:t>این امتیاز ممکن است منفی باشد که منعکس کننده هزینه زندگی است</a:t>
            </a:r>
          </a:p>
          <a:p>
            <a:pPr marL="800100" lvl="1" indent="-342900" algn="r" rtl="1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fa-IR" dirty="0" smtClean="0">
                <a:latin typeface="Calibri" pitchFamily="34" charset="0"/>
                <a:cs typeface="B Nazanin" pitchFamily="2" charset="-78"/>
              </a:rPr>
              <a:t>امتیازهای بزرگ در انتها به دست می آیند. (مثبت یا منفی)</a:t>
            </a:r>
            <a:endParaRPr lang="en-US" altLang="ja-JP" dirty="0">
              <a:latin typeface="Calibri" pitchFamily="34" charset="0"/>
              <a:cs typeface="B Nazanin" pitchFamily="2" charset="-78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  <a:cs typeface="B Nazanin" pitchFamily="2" charset="-78"/>
            </a:endParaRPr>
          </a:p>
          <a:p>
            <a:pPr marL="342900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sz="2000" dirty="0" smtClean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هدف: بیشینه کردن مجموع امتیازات دریافتی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931" y="1659598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51596" y="4182848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08597" y="4172499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18196" y="3181899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12218" y="3867699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دموی دنیای گرید</a:t>
            </a:r>
            <a:endParaRPr lang="en-US" dirty="0"/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-0.1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دموی دنیای گرید</a:t>
            </a:r>
            <a:endParaRPr lang="en-US" dirty="0"/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0.1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ارزش حالتها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sz="2800" dirty="0" smtClean="0"/>
              <a:t>وظیفه اصلی: </a:t>
            </a:r>
            <a:r>
              <a:rPr lang="en-US" sz="2800" dirty="0" smtClean="0"/>
              <a:t> </a:t>
            </a:r>
            <a:r>
              <a:rPr lang="fa-IR" sz="2800" dirty="0" smtClean="0"/>
              <a:t>محاسبه ی ارزش (</a:t>
            </a:r>
            <a:r>
              <a:rPr lang="en-US" sz="2800" dirty="0" err="1"/>
              <a:t>expectimax</a:t>
            </a:r>
            <a:r>
              <a:rPr lang="fa-IR" sz="2800" dirty="0" smtClean="0"/>
              <a:t>)هر حالت</a:t>
            </a:r>
          </a:p>
          <a:p>
            <a:pPr lvl="1" algn="r" rtl="1"/>
            <a:r>
              <a:rPr lang="fa-IR" sz="2400" dirty="0" smtClean="0"/>
              <a:t>سودمندی مورد انتظار تحت عمل بهینه</a:t>
            </a:r>
          </a:p>
          <a:p>
            <a:pPr lvl="1" algn="r" rtl="1"/>
            <a:r>
              <a:rPr lang="fa-IR" sz="2400" dirty="0" smtClean="0"/>
              <a:t>جمع وزندار جوایز (همراه با تخفیف)</a:t>
            </a:r>
            <a:endParaRPr lang="en-US" sz="2400" dirty="0" smtClean="0"/>
          </a:p>
          <a:p>
            <a:pPr lvl="1" algn="r" rtl="1"/>
            <a:r>
              <a:rPr lang="fa-IR" sz="2400" dirty="0" smtClean="0"/>
              <a:t>درست مثل </a:t>
            </a:r>
            <a:r>
              <a:rPr lang="en-US" sz="2400" dirty="0" err="1"/>
              <a:t>expectimax</a:t>
            </a:r>
            <a:r>
              <a:rPr lang="en-US" sz="2400" dirty="0"/>
              <a:t> </a:t>
            </a:r>
            <a:r>
              <a:rPr lang="fa-IR" sz="2400" dirty="0" smtClean="0"/>
              <a:t> محاسبه می شود. </a:t>
            </a:r>
            <a:endParaRPr lang="en-US" sz="2400" dirty="0" smtClean="0"/>
          </a:p>
          <a:p>
            <a:pPr lvl="1" algn="r" rtl="1"/>
            <a:endParaRPr lang="en-US" sz="2400" dirty="0" smtClean="0"/>
          </a:p>
          <a:p>
            <a:pPr algn="r" rtl="1"/>
            <a:r>
              <a:rPr lang="fa-IR" sz="2800" dirty="0" smtClean="0"/>
              <a:t>تعرف ارزش به صورت بازگشتی: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488404" y="4554295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3489012" y="5938595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3495642" y="5197232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381000" y="1724134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درخت جستجوی مسابقه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درخت جستجوی مسابقه</a:t>
            </a:r>
            <a:endParaRPr lang="en-US" dirty="0"/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درخت جستجوی مسابقه</a:t>
            </a:r>
            <a:endParaRPr lang="en-US" dirty="0"/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7391400" y="1353311"/>
            <a:ext cx="4470400" cy="4729164"/>
          </a:xfrm>
        </p:spPr>
        <p:txBody>
          <a:bodyPr/>
          <a:lstStyle/>
          <a:p>
            <a:pPr algn="r" rtl="1"/>
            <a:r>
              <a:rPr lang="fa-IR" sz="2400" dirty="0" smtClean="0"/>
              <a:t>اگر از </a:t>
            </a:r>
            <a:r>
              <a:rPr lang="en-US" sz="2400" dirty="0" err="1"/>
              <a:t>expectimax</a:t>
            </a:r>
            <a:r>
              <a:rPr lang="fa-IR" sz="2400" dirty="0" smtClean="0"/>
              <a:t> استفاده کنیم باید کار زیادی انجام دهیم. </a:t>
            </a:r>
          </a:p>
          <a:p>
            <a:pPr lvl="1" algn="r" rtl="1"/>
            <a:endParaRPr lang="en-US" sz="2000" dirty="0" smtClean="0"/>
          </a:p>
          <a:p>
            <a:pPr algn="r" rtl="1"/>
            <a:r>
              <a:rPr lang="fa-IR" sz="2400" dirty="0" smtClean="0"/>
              <a:t>مشکل: حالتهای تکراری</a:t>
            </a:r>
          </a:p>
          <a:p>
            <a:pPr lvl="1" algn="r" rtl="1"/>
            <a:r>
              <a:rPr lang="fa-IR" sz="2000" dirty="0" smtClean="0"/>
              <a:t>ایده: مقادیر مورد نیاز را فقط یکبار حساب کنید. </a:t>
            </a:r>
          </a:p>
          <a:p>
            <a:pPr lvl="1" algn="r" rtl="1"/>
            <a:endParaRPr lang="en-US" sz="2000" dirty="0" smtClean="0"/>
          </a:p>
          <a:p>
            <a:pPr algn="r" rtl="1"/>
            <a:r>
              <a:rPr lang="fa-IR" sz="2400" dirty="0" smtClean="0"/>
              <a:t>مشکل: درخت بی نهایت</a:t>
            </a:r>
          </a:p>
          <a:p>
            <a:pPr lvl="1" algn="r" rtl="1"/>
            <a:r>
              <a:rPr lang="fa-IR" sz="2000" dirty="0" smtClean="0"/>
              <a:t>ایده: محاسبات عمق را محدود کنید. آنقدر عمق را زیاد کنید که میزان تغییر کم باشد. </a:t>
            </a:r>
          </a:p>
          <a:p>
            <a:pPr lvl="1" algn="r" rtl="1"/>
            <a:r>
              <a:rPr lang="fa-IR" sz="2000" dirty="0" smtClean="0"/>
              <a:t>نکته: اگر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  <a:r>
              <a:rPr lang="fa-IR" sz="2000" dirty="0" smtClean="0"/>
              <a:t> باشد، قسمتهای عمیق درخت اهمیت خیلی کمی خواهند داشت. 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924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ارزشهای محدود به زمان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047" y="1264178"/>
            <a:ext cx="7823200" cy="4729164"/>
          </a:xfrm>
        </p:spPr>
        <p:txBody>
          <a:bodyPr/>
          <a:lstStyle/>
          <a:p>
            <a:pPr algn="r" rtl="1"/>
            <a:r>
              <a:rPr lang="fa-IR" sz="2400" dirty="0" smtClean="0"/>
              <a:t>ایده کلیدی: ارزشهای محدود به زمان</a:t>
            </a:r>
          </a:p>
          <a:p>
            <a:pPr lvl="4" algn="r" rtl="1"/>
            <a:endParaRPr lang="en-US" sz="1200" dirty="0" smtClean="0"/>
          </a:p>
          <a:p>
            <a:pPr algn="r" rtl="1"/>
            <a:r>
              <a:rPr lang="fa-IR" sz="2400" dirty="0" smtClean="0"/>
              <a:t>مقدار </a:t>
            </a:r>
            <a:r>
              <a:rPr lang="en-US" sz="2400" dirty="0" err="1" smtClean="0"/>
              <a:t>V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(s) </a:t>
            </a:r>
            <a:r>
              <a:rPr lang="fa-IR" sz="2400" dirty="0"/>
              <a:t> </a:t>
            </a:r>
            <a:r>
              <a:rPr lang="fa-IR" sz="2400" dirty="0" smtClean="0"/>
              <a:t>را برابر مقدار بهینه ی حالت </a:t>
            </a:r>
            <a:r>
              <a:rPr lang="en-US" sz="2400" dirty="0" smtClean="0"/>
              <a:t>s</a:t>
            </a:r>
            <a:r>
              <a:rPr lang="fa-IR" sz="2400" dirty="0" smtClean="0"/>
              <a:t> تعریف کنید به شرط این که بازی در </a:t>
            </a:r>
            <a:r>
              <a:rPr lang="en-US" sz="2400" dirty="0" smtClean="0"/>
              <a:t>k</a:t>
            </a:r>
            <a:r>
              <a:rPr lang="fa-IR" sz="2400" dirty="0" smtClean="0"/>
              <a:t> مرحله ی دیگر تمام شود. </a:t>
            </a:r>
          </a:p>
          <a:p>
            <a:pPr lvl="1" algn="r" rtl="1"/>
            <a:r>
              <a:rPr lang="fa-IR" sz="2000" dirty="0" smtClean="0"/>
              <a:t>به طور معادل، </a:t>
            </a:r>
            <a:r>
              <a:rPr lang="en-US" sz="2000" dirty="0" err="1"/>
              <a:t>expectimax</a:t>
            </a:r>
            <a:r>
              <a:rPr lang="en-US" sz="2000" dirty="0"/>
              <a:t> </a:t>
            </a:r>
            <a:r>
              <a:rPr lang="fa-IR" sz="2000" dirty="0" smtClean="0"/>
              <a:t> را تا عمق </a:t>
            </a:r>
            <a:r>
              <a:rPr lang="en-US" sz="2000" dirty="0" smtClean="0"/>
              <a:t>k</a:t>
            </a:r>
            <a:r>
              <a:rPr lang="fa-IR" sz="2000" dirty="0" smtClean="0"/>
              <a:t> از </a:t>
            </a:r>
            <a:r>
              <a:rPr lang="en-US" sz="2000" dirty="0" smtClean="0"/>
              <a:t>s</a:t>
            </a:r>
            <a:r>
              <a:rPr lang="fa-IR" sz="2000" dirty="0" smtClean="0"/>
              <a:t> اجرا کنید. </a:t>
            </a:r>
          </a:p>
          <a:p>
            <a:pPr algn="r" rtl="1"/>
            <a:endParaRPr lang="en-US" sz="24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474" y="1143000"/>
            <a:ext cx="2248579" cy="2164822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=0</a:t>
            </a:r>
            <a:endParaRPr lang="en-US" dirty="0"/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</a:t>
            </a:r>
            <a:endParaRPr lang="en-US" dirty="0"/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=2</a:t>
            </a:r>
            <a:endParaRPr lang="en-US" dirty="0"/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اعمال دنیای گرید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گرید قطعی</a:t>
            </a:r>
            <a:endParaRPr lang="en-US" sz="2400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گرید تصادفی</a:t>
            </a:r>
            <a:endParaRPr lang="en-US" sz="2400" dirty="0">
              <a:latin typeface="Calibri" pitchFamily="34" charset="0"/>
              <a:cs typeface="B Nazanin" pitchFamily="2" charset="-7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=3</a:t>
            </a:r>
            <a:endParaRPr lang="en-US" dirty="0"/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=4</a:t>
            </a:r>
            <a:endParaRPr lang="en-US" dirty="0"/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=5</a:t>
            </a:r>
            <a:endParaRPr lang="en-US" dirty="0"/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=6</a:t>
            </a:r>
            <a:endParaRPr lang="en-US" dirty="0"/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=7</a:t>
            </a:r>
            <a:endParaRPr lang="en-US" dirty="0"/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=8</a:t>
            </a:r>
            <a:endParaRPr lang="en-US" dirty="0"/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=9</a:t>
            </a:r>
            <a:endParaRPr lang="en-US" dirty="0"/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</a:t>
            </a:r>
            <a:endParaRPr lang="en-US" dirty="0"/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=11</a:t>
            </a:r>
            <a:endParaRPr lang="en-US" dirty="0"/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=12</a:t>
            </a:r>
            <a:endParaRPr lang="en-US" dirty="0"/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ea typeface="ＭＳ Ｐゴシック" pitchFamily="34" charset="-128"/>
              </a:rPr>
              <a:t>فرآیندهای تصادفی مارکوف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5429865" y="1543625"/>
            <a:ext cx="6553200" cy="4525962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MDP</a:t>
            </a:r>
            <a:r>
              <a:rPr lang="fa-IR" sz="2400" dirty="0" smtClean="0">
                <a:ea typeface="ＭＳ Ｐゴシック" pitchFamily="34" charset="-128"/>
              </a:rPr>
              <a:t> 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fa-IR" sz="2400" dirty="0" smtClean="0">
                <a:ea typeface="ＭＳ Ｐゴシック" pitchFamily="34" charset="-128"/>
              </a:rPr>
              <a:t>به صورت زیر تعریف می شود: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ea typeface="ＭＳ Ｐゴシック" pitchFamily="34" charset="-128"/>
              </a:rPr>
              <a:t>یک </a:t>
            </a:r>
            <a:r>
              <a:rPr lang="fa-IR" sz="2000" dirty="0" smtClean="0">
                <a:solidFill>
                  <a:srgbClr val="CC0000"/>
                </a:solidFill>
                <a:ea typeface="ＭＳ Ｐゴシック" pitchFamily="34" charset="-128"/>
              </a:rPr>
              <a:t>مجموعه از حالتها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 s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ea typeface="ＭＳ Ｐゴシック" pitchFamily="34" charset="-128"/>
              </a:rPr>
              <a:t>یک مجموعه از اعمال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ea typeface="ＭＳ Ｐゴシック" pitchFamily="34" charset="-128"/>
              </a:rPr>
              <a:t>یک </a:t>
            </a:r>
            <a:r>
              <a:rPr lang="fa-IR" sz="2000" dirty="0" smtClean="0">
                <a:solidFill>
                  <a:srgbClr val="CC0000"/>
                </a:solidFill>
                <a:ea typeface="ＭＳ Ｐゴシック" pitchFamily="34" charset="-128"/>
              </a:rPr>
              <a:t>تابع انتقال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T(s,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 smtClean="0">
              <a:ea typeface="ＭＳ Ｐゴシック" pitchFamily="34" charset="-128"/>
            </a:endParaRPr>
          </a:p>
          <a:p>
            <a:pPr lvl="2" algn="r" rtl="1">
              <a:lnSpc>
                <a:spcPct val="80000"/>
              </a:lnSpc>
            </a:pPr>
            <a:r>
              <a:rPr lang="fa-IR" sz="1800" dirty="0" smtClean="0">
                <a:ea typeface="ＭＳ Ｐゴシック" pitchFamily="34" charset="-128"/>
              </a:rPr>
              <a:t>احتمال رفتن از </a:t>
            </a:r>
            <a:r>
              <a:rPr lang="en-US" sz="1800" dirty="0" smtClean="0">
                <a:ea typeface="ＭＳ Ｐゴシック" pitchFamily="34" charset="-128"/>
              </a:rPr>
              <a:t>s </a:t>
            </a:r>
            <a:r>
              <a:rPr lang="fa-IR" sz="1800" dirty="0" smtClean="0">
                <a:ea typeface="ＭＳ Ｐゴシック" pitchFamily="34" charset="-128"/>
              </a:rPr>
              <a:t> به </a:t>
            </a:r>
            <a:r>
              <a:rPr lang="en-US" sz="1800" dirty="0" smtClean="0">
                <a:ea typeface="ＭＳ Ｐゴシック" pitchFamily="34" charset="-128"/>
              </a:rPr>
              <a:t>s’</a:t>
            </a:r>
            <a:r>
              <a:rPr lang="fa-IR" sz="1800" dirty="0" smtClean="0">
                <a:ea typeface="ＭＳ Ｐゴシック" pitchFamily="34" charset="-128"/>
              </a:rPr>
              <a:t>  یعنی </a:t>
            </a:r>
            <a:r>
              <a:rPr lang="en-US" sz="1800" dirty="0" smtClean="0">
                <a:ea typeface="ＭＳ Ｐゴシック" pitchFamily="34" charset="-128"/>
              </a:rPr>
              <a:t> P(s</a:t>
            </a:r>
            <a:r>
              <a:rPr lang="en-US" altLang="ja-JP" sz="1800" dirty="0" smtClean="0">
                <a:ea typeface="ＭＳ Ｐゴシック" pitchFamily="34" charset="-128"/>
              </a:rPr>
              <a:t>’| s, a)</a:t>
            </a:r>
          </a:p>
          <a:p>
            <a:pPr lvl="2" algn="r" rtl="1">
              <a:lnSpc>
                <a:spcPct val="80000"/>
              </a:lnSpc>
            </a:pPr>
            <a:r>
              <a:rPr lang="fa-IR" sz="1800" dirty="0" smtClean="0">
                <a:ea typeface="ＭＳ Ｐゴシック" pitchFamily="34" charset="-128"/>
              </a:rPr>
              <a:t>به آن مدل یا دینامیک مدل نیز گفته می شود. </a:t>
            </a:r>
            <a:endParaRPr lang="en-US" sz="1800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ea typeface="ＭＳ Ｐゴシック" pitchFamily="34" charset="-128"/>
              </a:rPr>
              <a:t>یک </a:t>
            </a:r>
            <a:r>
              <a:rPr lang="fa-IR" sz="2000" dirty="0" smtClean="0">
                <a:solidFill>
                  <a:srgbClr val="CC0000"/>
                </a:solidFill>
                <a:ea typeface="ＭＳ Ｐゴシック" pitchFamily="34" charset="-128"/>
              </a:rPr>
              <a:t>تابع جایزه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R(s, a, s</a:t>
            </a:r>
            <a:r>
              <a:rPr lang="en-US" altLang="ja-JP" sz="2000" dirty="0" smtClean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 algn="r" rtl="1">
              <a:lnSpc>
                <a:spcPct val="80000"/>
              </a:lnSpc>
            </a:pPr>
            <a:r>
              <a:rPr lang="fa-IR" sz="1800" dirty="0" smtClean="0">
                <a:ea typeface="ＭＳ Ｐゴシック" pitchFamily="34" charset="-128"/>
              </a:rPr>
              <a:t>بعضی اوقات به اختصار از</a:t>
            </a:r>
            <a:r>
              <a:rPr lang="en-US" sz="1800" dirty="0" smtClean="0">
                <a:ea typeface="ＭＳ Ｐゴシック" pitchFamily="34" charset="-128"/>
              </a:rPr>
              <a:t>R(s) </a:t>
            </a:r>
            <a:r>
              <a:rPr lang="fa-IR" sz="1800" dirty="0" smtClean="0">
                <a:ea typeface="ＭＳ Ｐゴシック" pitchFamily="34" charset="-128"/>
              </a:rPr>
              <a:t> یا </a:t>
            </a:r>
            <a:r>
              <a:rPr lang="en-US" sz="1800" dirty="0" smtClean="0">
                <a:ea typeface="ＭＳ Ｐゴシック" pitchFamily="34" charset="-128"/>
              </a:rPr>
              <a:t>R(s</a:t>
            </a:r>
            <a:r>
              <a:rPr lang="en-US" altLang="ja-JP" sz="1800" dirty="0" smtClean="0">
                <a:ea typeface="ＭＳ Ｐゴシック" pitchFamily="34" charset="-128"/>
              </a:rPr>
              <a:t>’)</a:t>
            </a:r>
            <a:r>
              <a:rPr lang="fa-IR" altLang="ja-JP" sz="1800" dirty="0" smtClean="0">
                <a:ea typeface="ＭＳ Ｐゴシック" pitchFamily="34" charset="-128"/>
              </a:rPr>
              <a:t> استفاده می شود. </a:t>
            </a:r>
            <a:endParaRPr lang="en-US" altLang="ja-JP" sz="1800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ea typeface="ＭＳ Ｐゴシック" pitchFamily="34" charset="-128"/>
              </a:rPr>
              <a:t>یک </a:t>
            </a:r>
            <a:r>
              <a:rPr lang="fa-IR" sz="2000" dirty="0" smtClean="0">
                <a:solidFill>
                  <a:srgbClr val="CC0000"/>
                </a:solidFill>
                <a:ea typeface="ＭＳ Ｐゴシック" pitchFamily="34" charset="-128"/>
              </a:rPr>
              <a:t>حالت شروع</a:t>
            </a:r>
            <a:endParaRPr lang="en-US" sz="2000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ea typeface="ＭＳ Ｐゴシック" pitchFamily="34" charset="-128"/>
              </a:rPr>
              <a:t>شاید یک یا چند </a:t>
            </a:r>
            <a:r>
              <a:rPr lang="fa-IR" sz="2000" dirty="0" smtClean="0">
                <a:solidFill>
                  <a:srgbClr val="CC0000"/>
                </a:solidFill>
                <a:ea typeface="ＭＳ Ｐゴシック" pitchFamily="34" charset="-128"/>
              </a:rPr>
              <a:t>حالت پایانی </a:t>
            </a:r>
            <a:endParaRPr lang="en-US" sz="2000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endParaRPr lang="en-US" sz="3200" dirty="0" smtClean="0">
              <a:ea typeface="ＭＳ Ｐゴシック" pitchFamily="34" charset="-128"/>
            </a:endParaRPr>
          </a:p>
          <a:p>
            <a:pPr algn="r" rtl="1"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MDP</a:t>
            </a:r>
            <a:r>
              <a:rPr lang="fa-IR" sz="2400" dirty="0" smtClean="0">
                <a:ea typeface="ＭＳ Ｐゴシック" pitchFamily="34" charset="-128"/>
              </a:rPr>
              <a:t> جز مسائل جستجوی غیر قطعی هستند.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ea typeface="ＭＳ Ｐゴシック" pitchFamily="34" charset="-128"/>
              </a:rPr>
              <a:t>یعنی می شود با </a:t>
            </a:r>
            <a:r>
              <a:rPr lang="en-US" sz="2000" dirty="0" err="1" smtClean="0">
                <a:ea typeface="ＭＳ Ｐゴシック" pitchFamily="34" charset="-128"/>
              </a:rPr>
              <a:t>expectimax</a:t>
            </a:r>
            <a:r>
              <a:rPr lang="en-US" sz="2000" dirty="0" smtClean="0">
                <a:ea typeface="ＭＳ Ｐゴシック" pitchFamily="34" charset="-128"/>
              </a:rPr>
              <a:t> </a:t>
            </a:r>
            <a:r>
              <a:rPr lang="fa-IR" sz="2000" dirty="0" smtClean="0">
                <a:ea typeface="ＭＳ Ｐゴシック" pitchFamily="34" charset="-128"/>
              </a:rPr>
              <a:t> آنها را حل کرد. </a:t>
            </a:r>
            <a:endParaRPr lang="en-US" sz="2000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r>
              <a:rPr lang="fa-IR" sz="2000" dirty="0" smtClean="0">
                <a:ea typeface="ＭＳ Ｐゴシック" pitchFamily="34" charset="-128"/>
              </a:rPr>
              <a:t>البته ما دنبال ابزار بهتری هستیم!</a:t>
            </a: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543625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1545324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58265" y="4068574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15266" y="4058225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4865" y="3067625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18887" y="3753425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=100</a:t>
            </a:r>
            <a:endParaRPr lang="en-US" dirty="0"/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48800" y="4876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نویز = </a:t>
            </a:r>
            <a:r>
              <a:rPr lang="en-US" dirty="0" smtClean="0">
                <a:latin typeface="Calibri"/>
                <a:cs typeface="B Nazanin" pitchFamily="2" charset="-78"/>
              </a:rPr>
              <a:t>0.2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تخفیف = </a:t>
            </a:r>
            <a:r>
              <a:rPr lang="en-US" dirty="0" smtClean="0">
                <a:latin typeface="Calibri"/>
                <a:cs typeface="B Nazanin" pitchFamily="2" charset="-78"/>
              </a:rPr>
              <a:t> 0.9</a:t>
            </a:r>
          </a:p>
          <a:p>
            <a:pPr algn="r" rtl="1"/>
            <a:r>
              <a:rPr lang="fa-IR" dirty="0" smtClean="0">
                <a:latin typeface="Calibri"/>
                <a:cs typeface="B Nazanin" pitchFamily="2" charset="-78"/>
              </a:rPr>
              <a:t>هزینه ی زندگی = </a:t>
            </a:r>
            <a:r>
              <a:rPr lang="en-US" dirty="0" smtClean="0">
                <a:latin typeface="Calibri"/>
                <a:cs typeface="B Nazanin" pitchFamily="2" charset="-78"/>
              </a:rPr>
              <a:t>0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محاسبه ی ارزشهای محدود به زمان</a:t>
            </a:r>
            <a:endParaRPr lang="en-US" dirty="0"/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تکرار ارزش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ea typeface="ＭＳ Ｐゴシック" pitchFamily="34" charset="-128"/>
                <a:sym typeface="Symbol" pitchFamily="18" charset="2"/>
              </a:rPr>
              <a:t>تکرار ارزش</a:t>
            </a:r>
            <a:endParaRPr lang="en-US" dirty="0" smtClean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400" dirty="0" smtClean="0">
                <a:ea typeface="ＭＳ Ｐゴシック" pitchFamily="34" charset="-128"/>
              </a:rPr>
              <a:t>با حالت </a:t>
            </a:r>
            <a:r>
              <a:rPr lang="en-US" sz="2400" dirty="0" smtClean="0">
                <a:ea typeface="ＭＳ Ｐゴシック" pitchFamily="34" charset="-128"/>
              </a:rPr>
              <a:t>V</a:t>
            </a:r>
            <a:r>
              <a:rPr lang="en-US" sz="2400" baseline="-25000" dirty="0" smtClean="0">
                <a:ea typeface="ＭＳ Ｐゴシック" pitchFamily="34" charset="-128"/>
              </a:rPr>
              <a:t>0</a:t>
            </a:r>
            <a:r>
              <a:rPr lang="en-US" sz="2400" dirty="0" smtClean="0">
                <a:ea typeface="ＭＳ Ｐゴシック" pitchFamily="34" charset="-128"/>
              </a:rPr>
              <a:t>(s) = 0</a:t>
            </a:r>
            <a:r>
              <a:rPr lang="fa-IR" sz="2400" dirty="0" smtClean="0">
                <a:ea typeface="ＭＳ Ｐゴシック" pitchFamily="34" charset="-128"/>
              </a:rPr>
              <a:t> شروع کنید. مقدار ارزش تمام حالتها را برابر صفر قرار دهید. چون برای انجام هیج کاری وقت نداریم.</a:t>
            </a:r>
          </a:p>
          <a:p>
            <a:pPr lvl="2" algn="r" rtl="1">
              <a:lnSpc>
                <a:spcPct val="80000"/>
              </a:lnSpc>
            </a:pPr>
            <a:endParaRPr lang="en-US" sz="1600" dirty="0" smtClean="0">
              <a:ea typeface="ＭＳ Ｐゴシック" pitchFamily="34" charset="-128"/>
            </a:endParaRPr>
          </a:p>
          <a:p>
            <a:pPr algn="r" rtl="1">
              <a:lnSpc>
                <a:spcPct val="80000"/>
              </a:lnSpc>
            </a:pPr>
            <a:r>
              <a:rPr lang="fa-IR" sz="2400" dirty="0" smtClean="0">
                <a:ea typeface="ＭＳ Ｐゴシック" pitchFamily="34" charset="-128"/>
              </a:rPr>
              <a:t>با استفاده از مقادیر بردار </a:t>
            </a:r>
            <a:r>
              <a:rPr lang="en-US" sz="2400" dirty="0" err="1" smtClean="0">
                <a:ea typeface="ＭＳ Ｐゴシック" pitchFamily="34" charset="-128"/>
              </a:rPr>
              <a:t>V</a:t>
            </a:r>
            <a:r>
              <a:rPr lang="en-US" sz="2400" baseline="-25000" dirty="0" err="1" smtClean="0">
                <a:ea typeface="ＭＳ Ｐゴシック" pitchFamily="34" charset="-128"/>
              </a:rPr>
              <a:t>k</a:t>
            </a:r>
            <a:r>
              <a:rPr lang="en-US" sz="2400" dirty="0" smtClean="0">
                <a:ea typeface="ＭＳ Ｐゴシック" pitchFamily="34" charset="-128"/>
              </a:rPr>
              <a:t>(s</a:t>
            </a:r>
            <a:r>
              <a:rPr lang="en-US" sz="2400" dirty="0">
                <a:ea typeface="ＭＳ Ｐゴシック" pitchFamily="34" charset="-128"/>
              </a:rPr>
              <a:t>)</a:t>
            </a:r>
            <a:r>
              <a:rPr lang="fa-IR" sz="2400" dirty="0" smtClean="0">
                <a:ea typeface="ＭＳ Ｐゴシック" pitchFamily="34" charset="-128"/>
              </a:rPr>
              <a:t> ، یک دور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fa-IR" sz="2400" dirty="0" smtClean="0">
                <a:ea typeface="ＭＳ Ｐゴシック" pitchFamily="34" charset="-128"/>
              </a:rPr>
              <a:t> را برای هر حالت اجرا کنید:</a:t>
            </a:r>
          </a:p>
          <a:p>
            <a:pPr lvl="1" algn="r" rt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algn="r" rtl="1">
              <a:lnSpc>
                <a:spcPct val="80000"/>
              </a:lnSpc>
            </a:pPr>
            <a:r>
              <a:rPr lang="fa-IR" sz="2400" dirty="0" smtClean="0">
                <a:ea typeface="ＭＳ Ｐゴシック" pitchFamily="34" charset="-128"/>
              </a:rPr>
              <a:t>تا همگرا شدن ادامه دهید.</a:t>
            </a:r>
            <a:endParaRPr lang="en-US" sz="2400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lvl="1" algn="r" rt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algn="r" rtl="1">
              <a:lnSpc>
                <a:spcPct val="80000"/>
              </a:lnSpc>
            </a:pPr>
            <a:r>
              <a:rPr lang="fa-IR" sz="2400" dirty="0" smtClean="0">
                <a:ea typeface="ＭＳ Ｐゴシック" pitchFamily="34" charset="-128"/>
              </a:rPr>
              <a:t>پیچیدگی هر دور: </a:t>
            </a:r>
            <a:r>
              <a:rPr lang="fa-IR" sz="2400" dirty="0">
                <a:ea typeface="ＭＳ Ｐゴシック" pitchFamily="34" charset="-128"/>
              </a:rPr>
              <a:t> </a:t>
            </a:r>
            <a:r>
              <a:rPr lang="en-US" sz="2400" dirty="0" smtClean="0">
                <a:ea typeface="ＭＳ Ｐゴシック" pitchFamily="34" charset="-128"/>
              </a:rPr>
              <a:t>O(S</a:t>
            </a:r>
            <a:r>
              <a:rPr lang="en-US" sz="2400" baseline="30000" dirty="0" smtClean="0">
                <a:ea typeface="ＭＳ Ｐゴシック" pitchFamily="34" charset="-128"/>
              </a:rPr>
              <a:t>2</a:t>
            </a:r>
            <a:r>
              <a:rPr lang="en-US" sz="2400" dirty="0" smtClean="0">
                <a:ea typeface="ＭＳ Ｐゴシック" pitchFamily="34" charset="-128"/>
              </a:rPr>
              <a:t>A)</a:t>
            </a:r>
          </a:p>
          <a:p>
            <a:pPr lvl="1" algn="r" rtl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algn="r" rtl="1"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Theorem: will converge to unique optimal values</a:t>
            </a:r>
          </a:p>
          <a:p>
            <a:pPr lvl="1" algn="r" rt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 algn="r" rtl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3131161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6858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smtClean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 smtClean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10668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latin typeface="Calibri"/>
              </a:rPr>
              <a:t>مثال: تکرار ارزش</a:t>
            </a:r>
            <a:endParaRPr lang="en-US" dirty="0">
              <a:latin typeface="Calibri"/>
            </a:endParaRP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0             0             0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2             1             0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  3.5          2.5          0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i="1" dirty="0" smtClean="0">
                <a:latin typeface="Calibri"/>
                <a:cs typeface="B Nazanin" pitchFamily="2" charset="-78"/>
              </a:rPr>
              <a:t>فرض کنید تخفیف نداریم!</a:t>
            </a:r>
            <a:endParaRPr lang="en-US" i="1" dirty="0">
              <a:latin typeface="Calibri"/>
              <a:cs typeface="B Nazanin" pitchFamily="2" charset="-78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latin typeface="Calibri"/>
              </a:rPr>
              <a:t>همگرایی</a:t>
            </a:r>
            <a:endParaRPr lang="en-US" dirty="0"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1298769"/>
            <a:ext cx="6375400" cy="4729164"/>
          </a:xfrm>
        </p:spPr>
        <p:txBody>
          <a:bodyPr/>
          <a:lstStyle/>
          <a:p>
            <a:pPr algn="r" rtl="1"/>
            <a:r>
              <a:rPr lang="fa-IR" sz="2000" dirty="0" smtClean="0">
                <a:latin typeface="Calibri"/>
                <a:cs typeface="B Nazanin" pitchFamily="2" charset="-78"/>
              </a:rPr>
              <a:t>از کجا می دانیم بردارهای </a:t>
            </a:r>
            <a:r>
              <a:rPr lang="en-US" sz="2000" dirty="0" err="1">
                <a:latin typeface="Calibri"/>
                <a:cs typeface="B Nazanin" pitchFamily="2" charset="-78"/>
              </a:rPr>
              <a:t>V</a:t>
            </a:r>
            <a:r>
              <a:rPr lang="en-US" sz="2000" baseline="-25000" dirty="0" err="1">
                <a:latin typeface="Calibri"/>
                <a:cs typeface="B Nazanin" pitchFamily="2" charset="-78"/>
              </a:rPr>
              <a:t>k</a:t>
            </a:r>
            <a:r>
              <a:rPr lang="fa-IR" sz="2000" dirty="0" smtClean="0">
                <a:latin typeface="Calibri"/>
                <a:cs typeface="B Nazanin" pitchFamily="2" charset="-78"/>
              </a:rPr>
              <a:t> همگرا خواهند شد؟</a:t>
            </a:r>
          </a:p>
          <a:p>
            <a:pPr lvl="1" algn="r" rtl="1"/>
            <a:endParaRPr lang="en-US" sz="1600" dirty="0" smtClean="0">
              <a:latin typeface="Calibri"/>
              <a:cs typeface="B Nazanin" pitchFamily="2" charset="-78"/>
            </a:endParaRPr>
          </a:p>
          <a:p>
            <a:pPr algn="r" rtl="1"/>
            <a:r>
              <a:rPr lang="fa-IR" sz="2000" dirty="0" smtClean="0">
                <a:latin typeface="Calibri"/>
                <a:cs typeface="B Nazanin" pitchFamily="2" charset="-78"/>
              </a:rPr>
              <a:t>حالت 1: اگر عمق حداکثر درخت برایر </a:t>
            </a:r>
            <a:r>
              <a:rPr lang="en-US" sz="2000" dirty="0" smtClean="0">
                <a:latin typeface="Calibri"/>
                <a:cs typeface="B Nazanin" pitchFamily="2" charset="-78"/>
              </a:rPr>
              <a:t>M</a:t>
            </a:r>
            <a:r>
              <a:rPr lang="fa-IR" sz="2000" dirty="0" smtClean="0">
                <a:latin typeface="Calibri"/>
                <a:cs typeface="B Nazanin" pitchFamily="2" charset="-78"/>
              </a:rPr>
              <a:t> باشد، در این صورت  </a:t>
            </a:r>
            <a:r>
              <a:rPr lang="en-US" sz="2000" dirty="0" smtClean="0">
                <a:latin typeface="Calibri"/>
                <a:cs typeface="B Nazanin" pitchFamily="2" charset="-78"/>
              </a:rPr>
              <a:t>V</a:t>
            </a:r>
            <a:r>
              <a:rPr lang="en-US" sz="2000" baseline="-25000" dirty="0" smtClean="0">
                <a:latin typeface="Calibri"/>
                <a:cs typeface="B Nazanin" pitchFamily="2" charset="-78"/>
              </a:rPr>
              <a:t>M</a:t>
            </a:r>
            <a:r>
              <a:rPr lang="fa-IR" sz="2000" baseline="-25000" dirty="0" smtClean="0">
                <a:latin typeface="Calibri"/>
                <a:cs typeface="B Nazanin" pitchFamily="2" charset="-78"/>
              </a:rPr>
              <a:t> </a:t>
            </a:r>
            <a:r>
              <a:rPr lang="en-US" sz="2000" dirty="0" smtClean="0">
                <a:latin typeface="Calibri"/>
                <a:cs typeface="B Nazanin" pitchFamily="2" charset="-78"/>
              </a:rPr>
              <a:t> </a:t>
            </a:r>
            <a:r>
              <a:rPr lang="fa-IR" sz="2000" dirty="0" smtClean="0">
                <a:latin typeface="Calibri"/>
                <a:cs typeface="B Nazanin" pitchFamily="2" charset="-78"/>
              </a:rPr>
              <a:t>نشانگر مقادیر واقعی و غیر تخمینی است. </a:t>
            </a:r>
          </a:p>
          <a:p>
            <a:pPr lvl="1" algn="r" rtl="1"/>
            <a:endParaRPr lang="en-US" sz="1600" dirty="0" smtClean="0">
              <a:latin typeface="Calibri"/>
              <a:cs typeface="B Nazanin" pitchFamily="2" charset="-78"/>
            </a:endParaRPr>
          </a:p>
          <a:p>
            <a:pPr algn="r" rtl="1"/>
            <a:r>
              <a:rPr lang="fa-IR" sz="2000" dirty="0" smtClean="0">
                <a:latin typeface="Calibri"/>
                <a:cs typeface="B Nazanin" pitchFamily="2" charset="-78"/>
              </a:rPr>
              <a:t>حالت 2: اگر تخفیف از یک کمتر باشد:</a:t>
            </a:r>
          </a:p>
          <a:p>
            <a:pPr lvl="1" algn="r" rtl="1"/>
            <a:r>
              <a:rPr lang="fa-IR" sz="1800" dirty="0">
                <a:latin typeface="Calibri"/>
                <a:cs typeface="B Nazanin" pitchFamily="2" charset="-78"/>
              </a:rPr>
              <a:t>ط</a:t>
            </a:r>
            <a:r>
              <a:rPr lang="fa-IR" sz="1800" dirty="0" smtClean="0">
                <a:latin typeface="Calibri"/>
                <a:cs typeface="B Nazanin" pitchFamily="2" charset="-78"/>
              </a:rPr>
              <a:t>رحواره: برای هر حالت </a:t>
            </a:r>
            <a:r>
              <a:rPr lang="en-US" sz="1800" dirty="0" err="1">
                <a:latin typeface="Calibri"/>
                <a:cs typeface="B Nazanin" pitchFamily="2" charset="-78"/>
              </a:rPr>
              <a:t>V</a:t>
            </a:r>
            <a:r>
              <a:rPr lang="en-US" sz="1800" baseline="-25000" dirty="0" err="1">
                <a:latin typeface="Calibri"/>
                <a:cs typeface="B Nazanin" pitchFamily="2" charset="-78"/>
              </a:rPr>
              <a:t>k</a:t>
            </a:r>
            <a:r>
              <a:rPr lang="en-US" sz="1800" dirty="0">
                <a:latin typeface="Calibri"/>
                <a:cs typeface="B Nazanin" pitchFamily="2" charset="-78"/>
              </a:rPr>
              <a:t> </a:t>
            </a:r>
            <a:r>
              <a:rPr lang="fa-IR" sz="1800" dirty="0" smtClean="0">
                <a:latin typeface="Calibri"/>
                <a:cs typeface="B Nazanin" pitchFamily="2" charset="-78"/>
              </a:rPr>
              <a:t>، حالت </a:t>
            </a:r>
            <a:r>
              <a:rPr lang="en-US" sz="1800" dirty="0">
                <a:latin typeface="Calibri"/>
                <a:cs typeface="B Nazanin" pitchFamily="2" charset="-78"/>
              </a:rPr>
              <a:t>V</a:t>
            </a:r>
            <a:r>
              <a:rPr lang="en-US" sz="1800" baseline="-25000" dirty="0">
                <a:latin typeface="Calibri"/>
                <a:cs typeface="B Nazanin" pitchFamily="2" charset="-78"/>
              </a:rPr>
              <a:t>k+1</a:t>
            </a:r>
            <a:r>
              <a:rPr lang="en-US" sz="1800" dirty="0">
                <a:latin typeface="Calibri"/>
                <a:cs typeface="B Nazanin" pitchFamily="2" charset="-78"/>
              </a:rPr>
              <a:t> </a:t>
            </a:r>
            <a:r>
              <a:rPr lang="fa-IR" sz="1800" dirty="0" smtClean="0">
                <a:latin typeface="Calibri"/>
                <a:cs typeface="B Nazanin" pitchFamily="2" charset="-78"/>
              </a:rPr>
              <a:t> معادل نتیجه اجرای </a:t>
            </a:r>
            <a:r>
              <a:rPr lang="en-US" sz="1800" dirty="0" err="1" smtClean="0">
                <a:latin typeface="Calibri"/>
                <a:cs typeface="B Nazanin" pitchFamily="2" charset="-78"/>
              </a:rPr>
              <a:t>expectimax</a:t>
            </a:r>
            <a:r>
              <a:rPr lang="fa-IR" sz="1800" dirty="0" smtClean="0">
                <a:latin typeface="Calibri"/>
                <a:cs typeface="B Nazanin" pitchFamily="2" charset="-78"/>
              </a:rPr>
              <a:t> در عمق </a:t>
            </a:r>
            <a:r>
              <a:rPr lang="en-US" sz="1800" dirty="0" smtClean="0">
                <a:latin typeface="Calibri"/>
                <a:cs typeface="B Nazanin" pitchFamily="2" charset="-78"/>
              </a:rPr>
              <a:t>k+1</a:t>
            </a:r>
            <a:r>
              <a:rPr lang="fa-IR" sz="1800" dirty="0" smtClean="0">
                <a:latin typeface="Calibri"/>
                <a:cs typeface="B Nazanin" pitchFamily="2" charset="-78"/>
              </a:rPr>
              <a:t> یک درخت تقریبا معادل خواهد بود. </a:t>
            </a:r>
          </a:p>
          <a:p>
            <a:pPr lvl="1" algn="r" rtl="1"/>
            <a:r>
              <a:rPr lang="fa-IR" sz="1800" dirty="0" smtClean="0">
                <a:latin typeface="Calibri"/>
                <a:cs typeface="B Nazanin" pitchFamily="2" charset="-78"/>
              </a:rPr>
              <a:t>تفاوت دو درخت فقط در لایه ی آخر است.  جایی که </a:t>
            </a:r>
            <a:r>
              <a:rPr lang="en-US" sz="1800" dirty="0" smtClean="0">
                <a:latin typeface="Calibri"/>
                <a:cs typeface="B Nazanin" pitchFamily="2" charset="-78"/>
              </a:rPr>
              <a:t>V</a:t>
            </a:r>
            <a:r>
              <a:rPr lang="en-US" sz="1800" baseline="-25000" dirty="0" smtClean="0">
                <a:latin typeface="Calibri"/>
                <a:cs typeface="B Nazanin" pitchFamily="2" charset="-78"/>
              </a:rPr>
              <a:t>k+1</a:t>
            </a:r>
            <a:r>
              <a:rPr lang="en-US" sz="1800" dirty="0" smtClean="0">
                <a:latin typeface="Calibri"/>
                <a:cs typeface="B Nazanin" pitchFamily="2" charset="-78"/>
              </a:rPr>
              <a:t> </a:t>
            </a:r>
            <a:r>
              <a:rPr lang="fa-IR" sz="1800" dirty="0" smtClean="0">
                <a:latin typeface="Calibri"/>
                <a:cs typeface="B Nazanin" pitchFamily="2" charset="-78"/>
              </a:rPr>
              <a:t> حاوی جایزه واقعی و </a:t>
            </a:r>
            <a:r>
              <a:rPr lang="en-US" sz="1800" dirty="0" err="1">
                <a:latin typeface="Calibri"/>
                <a:cs typeface="B Nazanin" pitchFamily="2" charset="-78"/>
              </a:rPr>
              <a:t>V</a:t>
            </a:r>
            <a:r>
              <a:rPr lang="en-US" sz="1800" baseline="-25000" dirty="0" err="1">
                <a:latin typeface="Calibri"/>
                <a:cs typeface="B Nazanin" pitchFamily="2" charset="-78"/>
              </a:rPr>
              <a:t>k</a:t>
            </a:r>
            <a:r>
              <a:rPr lang="en-US" sz="1800" dirty="0">
                <a:latin typeface="Calibri"/>
                <a:cs typeface="B Nazanin" pitchFamily="2" charset="-78"/>
              </a:rPr>
              <a:t> </a:t>
            </a:r>
            <a:r>
              <a:rPr lang="fa-IR" sz="1800" dirty="0" smtClean="0">
                <a:latin typeface="Calibri"/>
                <a:cs typeface="B Nazanin" pitchFamily="2" charset="-78"/>
              </a:rPr>
              <a:t> حاوی صفر است. </a:t>
            </a:r>
          </a:p>
          <a:p>
            <a:pPr lvl="1" algn="r" rtl="1"/>
            <a:r>
              <a:rPr lang="fa-IR" sz="1800" dirty="0" smtClean="0">
                <a:latin typeface="Calibri"/>
                <a:cs typeface="B Nazanin" pitchFamily="2" charset="-78"/>
              </a:rPr>
              <a:t>در بهترین حالت لایه ی آخر همگی برابر </a:t>
            </a:r>
            <a:r>
              <a:rPr lang="en-US" sz="1800" dirty="0">
                <a:latin typeface="Calibri"/>
                <a:cs typeface="B Nazanin" pitchFamily="2" charset="-78"/>
              </a:rPr>
              <a:t>R</a:t>
            </a:r>
            <a:r>
              <a:rPr lang="en-US" sz="1800" baseline="-25000" dirty="0">
                <a:latin typeface="Calibri"/>
                <a:cs typeface="B Nazanin" pitchFamily="2" charset="-78"/>
              </a:rPr>
              <a:t>MAX</a:t>
            </a:r>
            <a:r>
              <a:rPr lang="en-US" sz="1800" dirty="0">
                <a:latin typeface="Calibri"/>
                <a:cs typeface="B Nazanin" pitchFamily="2" charset="-78"/>
              </a:rPr>
              <a:t> </a:t>
            </a:r>
            <a:r>
              <a:rPr lang="fa-IR" sz="1800" dirty="0" smtClean="0">
                <a:latin typeface="Calibri"/>
                <a:cs typeface="B Nazanin" pitchFamily="2" charset="-78"/>
              </a:rPr>
              <a:t> هستند. </a:t>
            </a:r>
          </a:p>
          <a:p>
            <a:pPr lvl="1" algn="r" rtl="1"/>
            <a:r>
              <a:rPr lang="fa-IR" sz="1800" dirty="0">
                <a:latin typeface="Calibri"/>
                <a:cs typeface="B Nazanin" pitchFamily="2" charset="-78"/>
              </a:rPr>
              <a:t>در </a:t>
            </a:r>
            <a:r>
              <a:rPr lang="fa-IR" sz="1800" dirty="0" smtClean="0">
                <a:latin typeface="Calibri"/>
                <a:cs typeface="B Nazanin" pitchFamily="2" charset="-78"/>
              </a:rPr>
              <a:t>بدترین حالت </a:t>
            </a:r>
            <a:r>
              <a:rPr lang="fa-IR" sz="1800" dirty="0">
                <a:latin typeface="Calibri"/>
                <a:cs typeface="B Nazanin" pitchFamily="2" charset="-78"/>
              </a:rPr>
              <a:t>لایه ی آخر همگی برابر </a:t>
            </a:r>
            <a:r>
              <a:rPr lang="en-US" sz="1800" dirty="0">
                <a:latin typeface="Calibri"/>
                <a:cs typeface="B Nazanin" pitchFamily="2" charset="-78"/>
              </a:rPr>
              <a:t>R</a:t>
            </a:r>
            <a:r>
              <a:rPr lang="en-US" sz="1800" baseline="-25000" dirty="0">
                <a:latin typeface="Calibri"/>
                <a:cs typeface="B Nazanin" pitchFamily="2" charset="-78"/>
              </a:rPr>
              <a:t>MIN</a:t>
            </a:r>
            <a:r>
              <a:rPr lang="en-US" sz="1800" dirty="0">
                <a:latin typeface="Calibri"/>
                <a:cs typeface="B Nazanin" pitchFamily="2" charset="-78"/>
              </a:rPr>
              <a:t> </a:t>
            </a:r>
            <a:r>
              <a:rPr lang="fa-IR" sz="1800" dirty="0" smtClean="0">
                <a:latin typeface="Calibri"/>
                <a:cs typeface="B Nazanin" pitchFamily="2" charset="-78"/>
              </a:rPr>
              <a:t> هستند</a:t>
            </a:r>
            <a:r>
              <a:rPr lang="fa-IR" sz="1800" dirty="0">
                <a:latin typeface="Calibri"/>
                <a:cs typeface="B Nazanin" pitchFamily="2" charset="-78"/>
              </a:rPr>
              <a:t>. </a:t>
            </a:r>
          </a:p>
          <a:p>
            <a:pPr lvl="1" algn="r" rtl="1"/>
            <a:r>
              <a:rPr lang="fa-IR" sz="1800" dirty="0" smtClean="0">
                <a:latin typeface="Calibri"/>
                <a:cs typeface="B Nazanin" pitchFamily="2" charset="-78"/>
              </a:rPr>
              <a:t>اما هر دو به اندازه ی </a:t>
            </a:r>
            <a:r>
              <a:rPr lang="el-GR" sz="1800" dirty="0">
                <a:latin typeface="Calibri"/>
                <a:cs typeface="B Nazanin" pitchFamily="2" charset="-78"/>
              </a:rPr>
              <a:t>γ</a:t>
            </a:r>
            <a:r>
              <a:rPr lang="en-US" sz="1800" baseline="30000" dirty="0" smtClean="0">
                <a:latin typeface="Calibri"/>
                <a:cs typeface="B Nazanin" pitchFamily="2" charset="-78"/>
              </a:rPr>
              <a:t>k</a:t>
            </a:r>
            <a:r>
              <a:rPr lang="fa-IR" sz="1800" baseline="30000" dirty="0" smtClean="0">
                <a:latin typeface="Calibri"/>
                <a:cs typeface="B Nazanin" pitchFamily="2" charset="-78"/>
              </a:rPr>
              <a:t> </a:t>
            </a:r>
            <a:r>
              <a:rPr lang="fa-IR" sz="1800" dirty="0" smtClean="0">
                <a:latin typeface="Calibri"/>
                <a:cs typeface="B Nazanin" pitchFamily="2" charset="-78"/>
              </a:rPr>
              <a:t>تخفیف خواهند خورد. </a:t>
            </a:r>
          </a:p>
          <a:p>
            <a:pPr lvl="1" algn="r" rtl="1"/>
            <a:r>
              <a:rPr lang="fa-IR" sz="1800" dirty="0" smtClean="0">
                <a:latin typeface="Calibri"/>
                <a:cs typeface="B Nazanin" pitchFamily="2" charset="-78"/>
              </a:rPr>
              <a:t>پس تفاوت </a:t>
            </a:r>
            <a:r>
              <a:rPr lang="en-US" sz="1800" dirty="0" err="1">
                <a:latin typeface="Calibri"/>
                <a:cs typeface="B Nazanin" pitchFamily="2" charset="-78"/>
              </a:rPr>
              <a:t>V</a:t>
            </a:r>
            <a:r>
              <a:rPr lang="en-US" sz="1800" baseline="-25000" dirty="0" err="1">
                <a:latin typeface="Calibri"/>
                <a:cs typeface="B Nazanin" pitchFamily="2" charset="-78"/>
              </a:rPr>
              <a:t>k</a:t>
            </a:r>
            <a:r>
              <a:rPr lang="en-US" sz="1800" dirty="0">
                <a:latin typeface="Calibri"/>
                <a:cs typeface="B Nazanin" pitchFamily="2" charset="-78"/>
              </a:rPr>
              <a:t> </a:t>
            </a:r>
            <a:r>
              <a:rPr lang="fa-IR" sz="1800" dirty="0" smtClean="0">
                <a:latin typeface="Calibri"/>
                <a:cs typeface="B Nazanin" pitchFamily="2" charset="-78"/>
              </a:rPr>
              <a:t> و </a:t>
            </a:r>
            <a:r>
              <a:rPr lang="en-US" sz="1800" dirty="0">
                <a:latin typeface="Calibri"/>
                <a:cs typeface="B Nazanin" pitchFamily="2" charset="-78"/>
              </a:rPr>
              <a:t>V</a:t>
            </a:r>
            <a:r>
              <a:rPr lang="en-US" sz="1800" baseline="-25000" dirty="0">
                <a:latin typeface="Calibri"/>
                <a:cs typeface="B Nazanin" pitchFamily="2" charset="-78"/>
              </a:rPr>
              <a:t>k+1</a:t>
            </a:r>
            <a:r>
              <a:rPr lang="en-US" sz="1800" dirty="0">
                <a:latin typeface="Calibri"/>
                <a:cs typeface="B Nazanin" pitchFamily="2" charset="-78"/>
              </a:rPr>
              <a:t> </a:t>
            </a:r>
            <a:r>
              <a:rPr lang="fa-IR" sz="1800" dirty="0" smtClean="0">
                <a:latin typeface="Calibri"/>
                <a:cs typeface="B Nazanin" pitchFamily="2" charset="-78"/>
              </a:rPr>
              <a:t> حداکثر به اندازه ی </a:t>
            </a:r>
            <a:r>
              <a:rPr lang="el-GR" sz="1800" dirty="0">
                <a:latin typeface="Calibri"/>
                <a:cs typeface="B Nazanin" pitchFamily="2" charset="-78"/>
              </a:rPr>
              <a:t>γ</a:t>
            </a:r>
            <a:r>
              <a:rPr lang="en-US" sz="1800" baseline="30000" dirty="0">
                <a:latin typeface="Calibri"/>
                <a:cs typeface="B Nazanin" pitchFamily="2" charset="-78"/>
              </a:rPr>
              <a:t>k</a:t>
            </a:r>
            <a:r>
              <a:rPr lang="en-US" sz="1800" dirty="0">
                <a:latin typeface="Calibri"/>
                <a:cs typeface="B Nazanin" pitchFamily="2" charset="-78"/>
              </a:rPr>
              <a:t> </a:t>
            </a:r>
            <a:r>
              <a:rPr lang="en-US" sz="1800" dirty="0" err="1">
                <a:latin typeface="Calibri"/>
                <a:cs typeface="B Nazanin" pitchFamily="2" charset="-78"/>
              </a:rPr>
              <a:t>max|R</a:t>
            </a:r>
            <a:r>
              <a:rPr lang="en-US" sz="1800" dirty="0">
                <a:latin typeface="Calibri"/>
                <a:cs typeface="B Nazanin" pitchFamily="2" charset="-78"/>
              </a:rPr>
              <a:t>| </a:t>
            </a:r>
            <a:r>
              <a:rPr lang="fa-IR" sz="1800" dirty="0" smtClean="0">
                <a:latin typeface="Calibri"/>
                <a:cs typeface="B Nazanin" pitchFamily="2" charset="-78"/>
              </a:rPr>
              <a:t> خواهد بود. این مقدار با افزایش </a:t>
            </a:r>
            <a:r>
              <a:rPr lang="en-US" sz="1800" dirty="0" smtClean="0">
                <a:latin typeface="Calibri"/>
                <a:cs typeface="B Nazanin" pitchFamily="2" charset="-78"/>
              </a:rPr>
              <a:t>k</a:t>
            </a:r>
            <a:r>
              <a:rPr lang="fa-IR" sz="1800" dirty="0" smtClean="0">
                <a:latin typeface="Calibri"/>
                <a:cs typeface="B Nazanin" pitchFamily="2" charset="-78"/>
              </a:rPr>
              <a:t> به سمت صفر می رود. </a:t>
            </a:r>
            <a:endParaRPr lang="en-US" sz="1800" dirty="0" smtClean="0">
              <a:latin typeface="Calibri"/>
              <a:cs typeface="B Nazanin" pitchFamily="2" charset="-78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6096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89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30681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31975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3017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5902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دموی دنیای گرید</a:t>
            </a:r>
            <a:endParaRPr lang="en-US" dirty="0"/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>
                <a:ea typeface="ＭＳ Ｐゴシック" pitchFamily="34" charset="-128"/>
              </a:rPr>
              <a:t>کدام قسمت </a:t>
            </a:r>
            <a:r>
              <a:rPr lang="en-US" dirty="0" smtClean="0">
                <a:ea typeface="ＭＳ Ｐゴシック" pitchFamily="34" charset="-128"/>
              </a:rPr>
              <a:t>MDP</a:t>
            </a:r>
            <a:r>
              <a:rPr lang="fa-IR" dirty="0" smtClean="0">
                <a:ea typeface="ＭＳ Ｐゴシック" pitchFamily="34" charset="-128"/>
              </a:rPr>
              <a:t> مارکوف است؟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2828192" y="1318418"/>
            <a:ext cx="8610600" cy="4525963"/>
          </a:xfrm>
        </p:spPr>
        <p:txBody>
          <a:bodyPr/>
          <a:lstStyle/>
          <a:p>
            <a:pPr algn="r" rtl="1"/>
            <a:r>
              <a:rPr lang="fa-IR" altLang="ja-JP" sz="2400" dirty="0" smtClean="0">
                <a:ea typeface="ＭＳ Ｐゴシック" pitchFamily="34" charset="-128"/>
              </a:rPr>
              <a:t>مارکوف معمولا بین معناست که حالت جاری ازگذشته و آینده مستقل است</a:t>
            </a:r>
            <a:endParaRPr lang="en-US" altLang="ja-JP" sz="2400" dirty="0" smtClean="0">
              <a:ea typeface="ＭＳ Ｐゴシック" pitchFamily="34" charset="-128"/>
            </a:endParaRPr>
          </a:p>
          <a:p>
            <a:pPr lvl="2" algn="r" rtl="1"/>
            <a:endParaRPr lang="en-US" sz="1600" dirty="0" smtClean="0">
              <a:ea typeface="ＭＳ Ｐゴシック" pitchFamily="34" charset="-128"/>
            </a:endParaRPr>
          </a:p>
          <a:p>
            <a:pPr algn="r" rtl="1"/>
            <a:r>
              <a:rPr lang="fa-IR" sz="2400" dirty="0" smtClean="0">
                <a:ea typeface="ＭＳ Ｐゴシック" pitchFamily="34" charset="-128"/>
              </a:rPr>
              <a:t>یعنی در </a:t>
            </a:r>
            <a:r>
              <a:rPr lang="en-US" sz="2400" dirty="0" smtClean="0">
                <a:ea typeface="ＭＳ Ｐゴシック" pitchFamily="34" charset="-128"/>
              </a:rPr>
              <a:t>MDP</a:t>
            </a:r>
            <a:r>
              <a:rPr lang="fa-IR" sz="2400" dirty="0" smtClean="0">
                <a:ea typeface="ＭＳ Ｐゴシック" pitchFamily="34" charset="-128"/>
              </a:rPr>
              <a:t>، مارکوف بدین معناست که خروجی اعمال فقط به حالت جاری وابسته است. </a:t>
            </a:r>
            <a:endParaRPr lang="en-US" altLang="ja-JP" sz="2400" dirty="0" smtClean="0">
              <a:ea typeface="ＭＳ Ｐゴシック" pitchFamily="34" charset="-128"/>
            </a:endParaRPr>
          </a:p>
          <a:p>
            <a:pPr algn="r" rtl="1"/>
            <a:endParaRPr lang="en-US" altLang="ja-JP" sz="2400" dirty="0" smtClean="0">
              <a:ea typeface="ＭＳ Ｐゴシック" pitchFamily="34" charset="-128"/>
            </a:endParaRPr>
          </a:p>
          <a:p>
            <a:pPr algn="r" rtl="1"/>
            <a:endParaRPr lang="en-US" altLang="ja-JP" sz="2000" dirty="0" smtClean="0">
              <a:ea typeface="ＭＳ Ｐゴシック" pitchFamily="34" charset="-128"/>
            </a:endParaRPr>
          </a:p>
          <a:p>
            <a:pPr algn="r" rtl="1"/>
            <a:endParaRPr lang="en-US" altLang="ja-JP" sz="2000" dirty="0" smtClean="0">
              <a:ea typeface="ＭＳ Ｐゴシック" pitchFamily="34" charset="-128"/>
            </a:endParaRPr>
          </a:p>
          <a:p>
            <a:pPr algn="r" rtl="1"/>
            <a:endParaRPr lang="en-US" altLang="ja-JP" sz="2000" dirty="0" smtClean="0">
              <a:ea typeface="ＭＳ Ｐゴシック" pitchFamily="34" charset="-128"/>
            </a:endParaRPr>
          </a:p>
          <a:p>
            <a:pPr algn="r" rtl="1"/>
            <a:r>
              <a:rPr lang="fa-IR" altLang="ja-JP" sz="2400" dirty="0" smtClean="0">
                <a:ea typeface="ＭＳ Ｐゴシック" pitchFamily="34" charset="-128"/>
              </a:rPr>
              <a:t>مسائل جستجو هم همین طور هستند. در این مسائل، تابعی که حالت بعدی را مشخص می کرد فقط به حالت جاری وابسته بود. </a:t>
            </a:r>
          </a:p>
          <a:p>
            <a:pPr algn="r" rtl="1">
              <a:buFont typeface="Wingdings" pitchFamily="2" charset="2"/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1400175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35814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7600" y="29718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8200" y="3886864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2000" y="428684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Andrey</a:t>
            </a:r>
            <a:r>
              <a:rPr lang="en-US" dirty="0" smtClean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ea typeface="ＭＳ Ｐゴシック" pitchFamily="34" charset="-128"/>
              </a:rPr>
              <a:t>سیاست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5622192" y="1371600"/>
            <a:ext cx="6400800" cy="4525963"/>
          </a:xfrm>
        </p:spPr>
        <p:txBody>
          <a:bodyPr/>
          <a:lstStyle/>
          <a:p>
            <a:pPr algn="r" rtl="1"/>
            <a:r>
              <a:rPr lang="fa-IR" sz="2400" dirty="0" smtClean="0">
                <a:ea typeface="ＭＳ Ｐゴシック" pitchFamily="34" charset="-128"/>
              </a:rPr>
              <a:t>در مسائل جستجوی تک عامله، ما به دنبال یک </a:t>
            </a:r>
            <a:r>
              <a:rPr lang="fa-IR" sz="2400" dirty="0" smtClean="0">
                <a:solidFill>
                  <a:srgbClr val="FF0000"/>
                </a:solidFill>
                <a:ea typeface="ＭＳ Ｐゴシック" pitchFamily="34" charset="-128"/>
              </a:rPr>
              <a:t>برنامه</a:t>
            </a:r>
            <a:r>
              <a:rPr lang="fa-IR" sz="2400" dirty="0" smtClean="0">
                <a:ea typeface="ＭＳ Ｐゴシック" pitchFamily="34" charset="-128"/>
              </a:rPr>
              <a:t> بهینه بودیم که به مجموعه ای از اعمال گفته می شود که ما را از حالت شروع به پایان می رساندند. </a:t>
            </a:r>
          </a:p>
          <a:p>
            <a:pPr algn="r" rtl="1"/>
            <a:endParaRPr lang="en-US" sz="2400" dirty="0" smtClean="0">
              <a:ea typeface="ＭＳ Ｐゴシック" pitchFamily="34" charset="-128"/>
            </a:endParaRPr>
          </a:p>
          <a:p>
            <a:pPr algn="r" rtl="1"/>
            <a:r>
              <a:rPr lang="fa-IR" sz="2400" dirty="0" smtClean="0">
                <a:ea typeface="ＭＳ Ｐゴシック" pitchFamily="34" charset="-128"/>
              </a:rPr>
              <a:t>در </a:t>
            </a:r>
            <a:r>
              <a:rPr lang="en-US" sz="2400" dirty="0" smtClean="0">
                <a:ea typeface="ＭＳ Ｐゴシック" pitchFamily="34" charset="-128"/>
              </a:rPr>
              <a:t>MDP</a:t>
            </a:r>
            <a:r>
              <a:rPr lang="fa-IR" sz="2400" dirty="0" smtClean="0">
                <a:ea typeface="ＭＳ Ｐゴシック" pitchFamily="34" charset="-128"/>
              </a:rPr>
              <a:t> ما به دنبال یک سیاست بهینه 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  <a:r>
              <a:rPr lang="fa-IR" sz="2400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 </a:t>
            </a:r>
            <a:r>
              <a:rPr lang="fa-IR" sz="2400" dirty="0">
                <a:ea typeface="ＭＳ Ｐゴシック" pitchFamily="34" charset="-128"/>
                <a:sym typeface="Symbol" pitchFamily="18" charset="2"/>
              </a:rPr>
              <a:t>هستیم. 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 algn="r" rtl="1"/>
            <a:r>
              <a:rPr lang="fa-IR" sz="2000" dirty="0" smtClean="0">
                <a:ea typeface="ＭＳ Ｐゴシック" pitchFamily="34" charset="-128"/>
                <a:sym typeface="Symbol" pitchFamily="18" charset="2"/>
              </a:rPr>
              <a:t>هر سیاست </a:t>
            </a:r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 </a:t>
            </a:r>
            <a:r>
              <a:rPr lang="fa-IR" sz="2000" dirty="0" smtClean="0">
                <a:ea typeface="ＭＳ Ｐゴシック" pitchFamily="34" charset="-128"/>
                <a:sym typeface="Symbol" pitchFamily="18" charset="2"/>
              </a:rPr>
              <a:t> عمل مربوط به هر حالت را تعیین می کند. </a:t>
            </a:r>
          </a:p>
          <a:p>
            <a:pPr lvl="1" algn="r" rtl="1"/>
            <a:r>
              <a:rPr lang="fa-IR" sz="2000" dirty="0" smtClean="0">
                <a:ea typeface="ＭＳ Ｐゴシック" pitchFamily="34" charset="-128"/>
                <a:sym typeface="Symbol" pitchFamily="18" charset="2"/>
              </a:rPr>
              <a:t>سیاست بهینه سیاستی است که در صورت انجام منجر به بیشینه شدن سودمندی مورد انتظار خواهد شد. </a:t>
            </a:r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pPr lvl="1" algn="r" rtl="1"/>
            <a:r>
              <a:rPr lang="fa-IR" sz="2000" dirty="0" smtClean="0">
                <a:ea typeface="ＭＳ Ｐゴシック" pitchFamily="34" charset="-128"/>
                <a:sym typeface="Symbol" pitchFamily="18" charset="2"/>
              </a:rPr>
              <a:t>یک سیاست صریح منجر به تعریف عامل واکنشی </a:t>
            </a:r>
            <a:r>
              <a:rPr lang="en-US" sz="2000" dirty="0" smtClean="0">
                <a:ea typeface="ＭＳ Ｐゴシック" pitchFamily="34" charset="-128"/>
                <a:sym typeface="Symbol" pitchFamily="18" charset="2"/>
              </a:rPr>
              <a:t>(reflex)</a:t>
            </a:r>
            <a:r>
              <a:rPr lang="fa-IR" sz="2000" dirty="0" smtClean="0">
                <a:ea typeface="ＭＳ Ｐゴシック" pitchFamily="34" charset="-128"/>
                <a:sym typeface="Symbol" pitchFamily="18" charset="2"/>
              </a:rPr>
              <a:t> می شود. </a:t>
            </a:r>
          </a:p>
          <a:p>
            <a:pPr lvl="1" algn="r" rtl="1"/>
            <a:endParaRPr lang="en-US" sz="2000" dirty="0" smtClean="0">
              <a:ea typeface="ＭＳ Ｐゴシック" pitchFamily="34" charset="-128"/>
              <a:sym typeface="Symbol" pitchFamily="18" charset="2"/>
            </a:endParaRPr>
          </a:p>
          <a:p>
            <a:pPr algn="r" rtl="1"/>
            <a:r>
              <a:rPr lang="en-US" sz="2400" dirty="0" err="1" smtClean="0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 smtClean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a-IR" sz="2400" dirty="0" smtClean="0">
                <a:ea typeface="ＭＳ Ｐゴシック" pitchFamily="34" charset="-128"/>
                <a:sym typeface="Symbol" pitchFamily="18" charset="2"/>
              </a:rPr>
              <a:t> کل سیاستها را حساب نمی کند</a:t>
            </a:r>
          </a:p>
          <a:p>
            <a:pPr lvl="1" algn="r" rtl="1"/>
            <a:r>
              <a:rPr lang="fa-IR" sz="2000" dirty="0" smtClean="0">
                <a:ea typeface="ＭＳ Ｐゴシック" pitchFamily="34" charset="-128"/>
                <a:sym typeface="Symbol" pitchFamily="18" charset="2"/>
              </a:rPr>
              <a:t>در عوض، فقط عمل مربوط به یک حالت را تعیین می کند. 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152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سیاست بهینه در صورتی که برای تمام حالتهای غیر پایانی جایزه برابر </a:t>
            </a:r>
            <a:r>
              <a:rPr lang="en-US" sz="2400" dirty="0" smtClean="0">
                <a:latin typeface="Calibri" pitchFamily="34" charset="0"/>
                <a:cs typeface="B Nazanin" pitchFamily="2" charset="-78"/>
              </a:rPr>
              <a:t>R(s</a:t>
            </a:r>
            <a:r>
              <a:rPr lang="en-US" sz="2400" dirty="0">
                <a:latin typeface="Calibri" pitchFamily="34" charset="0"/>
                <a:cs typeface="B Nazanin" pitchFamily="2" charset="-78"/>
              </a:rPr>
              <a:t>, a, s</a:t>
            </a:r>
            <a:r>
              <a:rPr lang="en-US" altLang="ja-JP" sz="2400" dirty="0">
                <a:latin typeface="Calibri" pitchFamily="34" charset="0"/>
                <a:cs typeface="B Nazanin" pitchFamily="2" charset="-78"/>
              </a:rPr>
              <a:t>’) = -</a:t>
            </a:r>
            <a:r>
              <a:rPr lang="en-US" altLang="ja-JP" sz="2400" dirty="0" smtClean="0">
                <a:latin typeface="Calibri" pitchFamily="34" charset="0"/>
                <a:cs typeface="B Nazanin" pitchFamily="2" charset="-78"/>
              </a:rPr>
              <a:t>0.03</a:t>
            </a:r>
            <a:r>
              <a:rPr lang="fa-IR" altLang="ja-JP" sz="2400" dirty="0" smtClean="0">
                <a:latin typeface="Calibri" pitchFamily="34" charset="0"/>
                <a:cs typeface="B Nazanin" pitchFamily="2" charset="-78"/>
              </a:rPr>
              <a:t> باشد. </a:t>
            </a:r>
            <a:endParaRPr lang="fa-IR" sz="2400" dirty="0" smtClean="0">
              <a:latin typeface="Calibri" pitchFamily="34" charset="0"/>
              <a:cs typeface="B Nazanin" pitchFamily="2" charset="-7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1295742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ea typeface="ＭＳ Ｐゴシック" pitchFamily="34" charset="-128"/>
                <a:sym typeface="Symbol" pitchFamily="18" charset="2"/>
              </a:rPr>
              <a:t>سیاستهای بهینه</a:t>
            </a:r>
            <a:endParaRPr lang="en-US" dirty="0" smtClean="0">
              <a:ea typeface="ＭＳ Ｐゴシック" pitchFamily="34" charset="-128"/>
              <a:sym typeface="Symbol" pitchFamily="18" charset="2"/>
            </a:endParaRP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Lecture4-CSP I</Template>
  <TotalTime>51101</TotalTime>
  <Words>2476</Words>
  <Application>Microsoft Office PowerPoint</Application>
  <PresentationFormat>Custom</PresentationFormat>
  <Paragraphs>451</Paragraphs>
  <Slides>55</Slides>
  <Notes>33</Notes>
  <HiddenSlides>6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dan-berkeley-nlp-v1</vt:lpstr>
      <vt:lpstr>هوش مصنوعی</vt:lpstr>
      <vt:lpstr>جستجوی غیرقطعی</vt:lpstr>
      <vt:lpstr>مثال:گرید</vt:lpstr>
      <vt:lpstr>اعمال دنیای گرید</vt:lpstr>
      <vt:lpstr>فرآیندهای تصادفی مارکوف</vt:lpstr>
      <vt:lpstr>دموی دنیای گرید</vt:lpstr>
      <vt:lpstr>کدام قسمت MDP مارکوف است؟</vt:lpstr>
      <vt:lpstr>سیاست</vt:lpstr>
      <vt:lpstr>سیاستهای بهینه</vt:lpstr>
      <vt:lpstr>مثال: مسابقه</vt:lpstr>
      <vt:lpstr>مثال: مسابقه</vt:lpstr>
      <vt:lpstr>Racing Search Tree</vt:lpstr>
      <vt:lpstr>درخت جستجوی MDP</vt:lpstr>
      <vt:lpstr>سودمندی دنباله ای از اعمال</vt:lpstr>
      <vt:lpstr>سودمندی یک دنباله</vt:lpstr>
      <vt:lpstr>تخفیف</vt:lpstr>
      <vt:lpstr>تخفیف</vt:lpstr>
      <vt:lpstr>Stationary Preferences</vt:lpstr>
      <vt:lpstr>کوییز: تخفیف</vt:lpstr>
      <vt:lpstr>سودمندی نامتناهی</vt:lpstr>
      <vt:lpstr>یادآوری: تعاریف MDP</vt:lpstr>
      <vt:lpstr>حل MDPs</vt:lpstr>
      <vt:lpstr>مقادیر بهینه</vt:lpstr>
      <vt:lpstr>دموی دنیای گرید</vt:lpstr>
      <vt:lpstr>دموی دنیای گرید</vt:lpstr>
      <vt:lpstr>دموی دنیای گرید</vt:lpstr>
      <vt:lpstr>دموی دنیای گرید</vt:lpstr>
      <vt:lpstr>دموی دنیای گرید</vt:lpstr>
      <vt:lpstr>دموی دنیای گرید</vt:lpstr>
      <vt:lpstr>دموی دنیای گرید</vt:lpstr>
      <vt:lpstr>دموی دنیای گرید</vt:lpstr>
      <vt:lpstr>ارزش حالتها</vt:lpstr>
      <vt:lpstr>درخت جستجوی مسابقه</vt:lpstr>
      <vt:lpstr>درخت جستجوی مسابقه</vt:lpstr>
      <vt:lpstr>درخت جستجوی مسابقه</vt:lpstr>
      <vt:lpstr>ارزشهای محدود به زمان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محاسبه ی ارزشهای محدود به زمان</vt:lpstr>
      <vt:lpstr>تکرار ارزش</vt:lpstr>
      <vt:lpstr>تکرار ارزش</vt:lpstr>
      <vt:lpstr>مثال: تکرار ارزش</vt:lpstr>
      <vt:lpstr>همگرایی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Mozafar Bag-Mohammadi</cp:lastModifiedBy>
  <cp:revision>2741</cp:revision>
  <cp:lastPrinted>2014-02-13T17:51:45Z</cp:lastPrinted>
  <dcterms:created xsi:type="dcterms:W3CDTF">2004-08-27T04:16:05Z</dcterms:created>
  <dcterms:modified xsi:type="dcterms:W3CDTF">2023-11-28T06:05:28Z</dcterms:modified>
</cp:coreProperties>
</file>